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10" r:id="rId3"/>
    <p:sldId id="257" r:id="rId4"/>
    <p:sldId id="258" r:id="rId5"/>
    <p:sldId id="259" r:id="rId6"/>
    <p:sldId id="291" r:id="rId7"/>
    <p:sldId id="261" r:id="rId8"/>
    <p:sldId id="296" r:id="rId9"/>
    <p:sldId id="294" r:id="rId10"/>
    <p:sldId id="293" r:id="rId11"/>
    <p:sldId id="295" r:id="rId12"/>
    <p:sldId id="260" r:id="rId13"/>
    <p:sldId id="292" r:id="rId14"/>
    <p:sldId id="297" r:id="rId15"/>
    <p:sldId id="298" r:id="rId16"/>
    <p:sldId id="300" r:id="rId17"/>
    <p:sldId id="299" r:id="rId18"/>
    <p:sldId id="301" r:id="rId19"/>
    <p:sldId id="302" r:id="rId20"/>
    <p:sldId id="303" r:id="rId21"/>
    <p:sldId id="305" r:id="rId22"/>
    <p:sldId id="309" r:id="rId23"/>
    <p:sldId id="312" r:id="rId24"/>
    <p:sldId id="307" r:id="rId25"/>
    <p:sldId id="313" r:id="rId26"/>
    <p:sldId id="314" r:id="rId27"/>
    <p:sldId id="304" r:id="rId28"/>
    <p:sldId id="315" r:id="rId29"/>
    <p:sldId id="316" r:id="rId30"/>
    <p:sldId id="317" r:id="rId31"/>
    <p:sldId id="308" r:id="rId32"/>
    <p:sldId id="333" r:id="rId33"/>
    <p:sldId id="306" r:id="rId34"/>
    <p:sldId id="319" r:id="rId35"/>
    <p:sldId id="320" r:id="rId36"/>
    <p:sldId id="318" r:id="rId37"/>
    <p:sldId id="322" r:id="rId38"/>
    <p:sldId id="323" r:id="rId39"/>
    <p:sldId id="324" r:id="rId40"/>
    <p:sldId id="321" r:id="rId41"/>
    <p:sldId id="325" r:id="rId42"/>
    <p:sldId id="326" r:id="rId43"/>
    <p:sldId id="327" r:id="rId44"/>
    <p:sldId id="328" r:id="rId45"/>
    <p:sldId id="329" r:id="rId46"/>
    <p:sldId id="330" r:id="rId47"/>
    <p:sldId id="331" r:id="rId48"/>
    <p:sldId id="33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07409-C4FB-4061-99F3-1695BAEB70C6}" type="datetimeFigureOut">
              <a:rPr lang="en-US" smtClean="0"/>
              <a:t>11/27/2021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US" dirty="0"/>
              <a:t>BVVVVVVVVVVVVVVVVVVVVVVVVVVVV    M \\</a:t>
            </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6F525-0A82-4D88-92BD-EDDC49409375}" type="slidenum">
              <a:rPr lang="en-US" smtClean="0"/>
              <a:t>‹#›</a:t>
            </a:fld>
            <a:endParaRPr lang="en-US"/>
          </a:p>
        </p:txBody>
      </p:sp>
    </p:spTree>
    <p:extLst>
      <p:ext uri="{BB962C8B-B14F-4D97-AF65-F5344CB8AC3E}">
        <p14:creationId xmlns:p14="http://schemas.microsoft.com/office/powerpoint/2010/main" val="247125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Pulmonary collapse most commonly takes the form</a:t>
            </a:r>
          </a:p>
          <a:p>
            <a:pPr algn="l"/>
            <a:r>
              <a:rPr lang="en-US" sz="1800" b="0" i="0" u="none" strike="noStrike" baseline="0" dirty="0">
                <a:latin typeface="Palatino-Roman"/>
              </a:rPr>
              <a:t>of linear or disc-like areas of focal collapse, referred</a:t>
            </a:r>
          </a:p>
          <a:p>
            <a:pPr algn="l"/>
            <a:r>
              <a:rPr lang="en-US" sz="1800" b="0" i="0" u="none" strike="noStrike" baseline="0" dirty="0">
                <a:latin typeface="Palatino-Roman"/>
              </a:rPr>
              <a:t>to as linear or discoid atelectasis. Causes of linear</a:t>
            </a:r>
          </a:p>
          <a:p>
            <a:pPr algn="l"/>
            <a:r>
              <a:rPr lang="en-US" sz="1800" b="0" i="0" u="none" strike="noStrike" baseline="0" dirty="0">
                <a:latin typeface="Palatino-Roman"/>
              </a:rPr>
              <a:t>atelectasis include:</a:t>
            </a:r>
          </a:p>
          <a:p>
            <a:pPr algn="l"/>
            <a:r>
              <a:rPr lang="en-US" sz="1800" b="0" i="0" u="none" strike="noStrike" baseline="0" dirty="0">
                <a:latin typeface="Palatino-Roman"/>
              </a:rPr>
              <a:t>• Postoperative</a:t>
            </a:r>
          </a:p>
          <a:p>
            <a:pPr algn="l"/>
            <a:r>
              <a:rPr lang="en-US" sz="1800" b="0" i="0" u="none" strike="noStrike" baseline="0" dirty="0">
                <a:latin typeface="Palatino-Roman"/>
              </a:rPr>
              <a:t>• Inflammatory or other painful pathology</a:t>
            </a:r>
          </a:p>
          <a:p>
            <a:pPr algn="l"/>
            <a:r>
              <a:rPr lang="en-US" sz="1800" b="0" i="0" u="none" strike="noStrike" baseline="0" dirty="0">
                <a:latin typeface="Palatino-Roman"/>
              </a:rPr>
              <a:t>beneath the diaphragm, e.g. pancreatitis, acute</a:t>
            </a:r>
          </a:p>
          <a:p>
            <a:pPr algn="l"/>
            <a:r>
              <a:rPr lang="en-US" sz="1800" b="0" i="0" u="none" strike="noStrike" baseline="0" dirty="0">
                <a:latin typeface="Palatino-Roman"/>
              </a:rPr>
              <a:t>cholecystitis</a:t>
            </a:r>
          </a:p>
          <a:p>
            <a:pPr algn="l"/>
            <a:r>
              <a:rPr lang="en-US" sz="1800" b="0" i="0" u="none" strike="noStrike" baseline="0" dirty="0">
                <a:latin typeface="Palatino-Roman"/>
              </a:rPr>
              <a:t>• Pulmonary embolus</a:t>
            </a:r>
          </a:p>
          <a:p>
            <a:pPr algn="l"/>
            <a:r>
              <a:rPr lang="en-US" sz="1800" b="0" i="0" u="none" strike="noStrike" baseline="0" dirty="0">
                <a:latin typeface="Palatino-Roman"/>
              </a:rPr>
              <a:t>• Following resolution of pneumonia.</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4</a:t>
            </a:fld>
            <a:endParaRPr lang="en-US"/>
          </a:p>
        </p:txBody>
      </p:sp>
    </p:spTree>
    <p:extLst>
      <p:ext uri="{BB962C8B-B14F-4D97-AF65-F5344CB8AC3E}">
        <p14:creationId xmlns:p14="http://schemas.microsoft.com/office/powerpoint/2010/main" val="295283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P7C2E"/>
              </a:rPr>
              <a:t>Cyst wall layers:</a:t>
            </a:r>
          </a:p>
          <a:p>
            <a:pPr algn="l"/>
            <a:r>
              <a:rPr lang="en-US" sz="1800" b="0" i="0" u="none" strike="noStrike" baseline="0" dirty="0">
                <a:solidFill>
                  <a:srgbClr val="808080"/>
                </a:solidFill>
                <a:latin typeface="AdvTT4ff65459"/>
              </a:rPr>
              <a:t>§ </a:t>
            </a:r>
            <a:r>
              <a:rPr lang="en-US" sz="1800" b="0" i="0" u="none" strike="noStrike" baseline="0" dirty="0" err="1">
                <a:solidFill>
                  <a:srgbClr val="000000"/>
                </a:solidFill>
                <a:latin typeface="AdvP3E010A"/>
              </a:rPr>
              <a:t>Pericyst</a:t>
            </a:r>
            <a:r>
              <a:rPr lang="en-US" sz="1800" b="0" i="0" u="none" strike="noStrike" baseline="0" dirty="0">
                <a:solidFill>
                  <a:srgbClr val="000000"/>
                </a:solidFill>
                <a:latin typeface="AdvP3E010A"/>
              </a:rPr>
              <a:t>: </a:t>
            </a:r>
            <a:r>
              <a:rPr lang="en-US" sz="1800" b="0" i="0" u="none" strike="noStrike" baseline="0" dirty="0">
                <a:solidFill>
                  <a:srgbClr val="000000"/>
                </a:solidFill>
                <a:latin typeface="AdvP7C2E"/>
              </a:rPr>
              <a:t>adventitia formed of compressed host lung tissue</a:t>
            </a:r>
          </a:p>
          <a:p>
            <a:pPr algn="l"/>
            <a:r>
              <a:rPr lang="en-US" sz="1800" b="0" i="0" u="none" strike="noStrike" baseline="0" dirty="0">
                <a:solidFill>
                  <a:srgbClr val="808080"/>
                </a:solidFill>
                <a:latin typeface="AdvTT4ff65459"/>
              </a:rPr>
              <a:t>§ </a:t>
            </a:r>
            <a:r>
              <a:rPr lang="en-US" sz="1800" b="0" i="0" u="none" strike="noStrike" baseline="0" dirty="0" err="1">
                <a:solidFill>
                  <a:srgbClr val="000000"/>
                </a:solidFill>
                <a:latin typeface="AdvP3E010A"/>
              </a:rPr>
              <a:t>Ectocyst</a:t>
            </a:r>
            <a:r>
              <a:rPr lang="en-US" sz="1800" b="0" i="0" u="none" strike="noStrike" baseline="0" dirty="0">
                <a:solidFill>
                  <a:srgbClr val="000000"/>
                </a:solidFill>
                <a:latin typeface="AdvP3E010A"/>
              </a:rPr>
              <a:t>: </a:t>
            </a:r>
            <a:r>
              <a:rPr lang="en-US" sz="1800" b="0" i="0" u="none" strike="noStrike" baseline="0" dirty="0">
                <a:solidFill>
                  <a:srgbClr val="000000"/>
                </a:solidFill>
                <a:latin typeface="AdvP7C2E"/>
              </a:rPr>
              <a:t>middle layer of friable tissue</a:t>
            </a:r>
          </a:p>
          <a:p>
            <a:pPr algn="l"/>
            <a:r>
              <a:rPr lang="en-US" sz="1800" b="0" i="0" u="none" strike="noStrike" baseline="0" dirty="0">
                <a:solidFill>
                  <a:srgbClr val="808080"/>
                </a:solidFill>
                <a:latin typeface="AdvTT4ff65459"/>
              </a:rPr>
              <a:t>§ </a:t>
            </a:r>
            <a:r>
              <a:rPr lang="en-US" sz="1800" b="0" i="0" u="none" strike="noStrike" baseline="0" dirty="0" err="1">
                <a:solidFill>
                  <a:srgbClr val="000000"/>
                </a:solidFill>
                <a:latin typeface="AdvP3E010A"/>
              </a:rPr>
              <a:t>Endocyst</a:t>
            </a:r>
            <a:r>
              <a:rPr lang="en-US" sz="1800" b="0" i="0" u="none" strike="noStrike" baseline="0" dirty="0">
                <a:solidFill>
                  <a:srgbClr val="000000"/>
                </a:solidFill>
                <a:latin typeface="AdvP3E010A"/>
              </a:rPr>
              <a:t>: </a:t>
            </a:r>
            <a:r>
              <a:rPr lang="en-US" sz="1800" b="0" i="0" u="none" strike="noStrike" baseline="0" dirty="0">
                <a:solidFill>
                  <a:srgbClr val="000000"/>
                </a:solidFill>
                <a:latin typeface="AdvP7C2E"/>
              </a:rPr>
              <a:t>inner germinal layer from which are produced the </a:t>
            </a:r>
            <a:r>
              <a:rPr lang="en-US" sz="1800" b="0" i="0" u="none" strike="noStrike" baseline="0" dirty="0" err="1">
                <a:solidFill>
                  <a:srgbClr val="000000"/>
                </a:solidFill>
                <a:latin typeface="AdvP7C2E"/>
              </a:rPr>
              <a:t>scolices</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26</a:t>
            </a:fld>
            <a:endParaRPr lang="en-US"/>
          </a:p>
        </p:txBody>
      </p:sp>
    </p:spTree>
    <p:extLst>
      <p:ext uri="{BB962C8B-B14F-4D97-AF65-F5344CB8AC3E}">
        <p14:creationId xmlns:p14="http://schemas.microsoft.com/office/powerpoint/2010/main" val="159103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Lymph nodes not seen unless enlarged</a:t>
            </a:r>
          </a:p>
          <a:p>
            <a:pPr algn="l"/>
            <a:r>
              <a:rPr lang="en-US" sz="1200" b="0" i="0" u="none" strike="noStrike" baseline="0" dirty="0">
                <a:solidFill>
                  <a:srgbClr val="949699"/>
                </a:solidFill>
                <a:latin typeface="Palatino-Roman"/>
              </a:rPr>
              <a:t>• </a:t>
            </a:r>
            <a:r>
              <a:rPr lang="en-US" sz="1200" b="0" i="0" u="none" strike="noStrike" baseline="0" dirty="0">
                <a:solidFill>
                  <a:srgbClr val="000000"/>
                </a:solidFill>
                <a:latin typeface="Palatino-Roman"/>
              </a:rPr>
              <a:t>An area of pneumonia lying anterior or posterior to the hilum may cause </a:t>
            </a:r>
            <a:r>
              <a:rPr lang="en-US" sz="1200" b="0" i="1" u="none" strike="noStrike" baseline="0" dirty="0">
                <a:solidFill>
                  <a:srgbClr val="000000"/>
                </a:solidFill>
                <a:latin typeface="Palatino-Italic"/>
              </a:rPr>
              <a:t>apparent </a:t>
            </a:r>
            <a:r>
              <a:rPr lang="en-US" sz="1200" b="0" i="0" u="none" strike="noStrike" baseline="0" dirty="0">
                <a:solidFill>
                  <a:srgbClr val="000000"/>
                </a:solidFill>
                <a:latin typeface="Palatino-Roman"/>
              </a:rPr>
              <a:t>hilar enlargement on the PA film</a:t>
            </a:r>
          </a:p>
          <a:p>
            <a:pPr algn="l"/>
            <a:r>
              <a:rPr lang="en-US" sz="1200" b="0" i="0" u="none" strike="noStrike" baseline="0" dirty="0">
                <a:solidFill>
                  <a:srgbClr val="949699"/>
                </a:solidFill>
                <a:latin typeface="Palatino-Roman"/>
              </a:rPr>
              <a:t>• </a:t>
            </a:r>
            <a:r>
              <a:rPr lang="en-US" sz="1200" b="0" i="0" u="none" strike="noStrike" baseline="0" dirty="0">
                <a:solidFill>
                  <a:srgbClr val="000000"/>
                </a:solidFill>
                <a:latin typeface="Palatino-Roman"/>
              </a:rPr>
              <a:t>Usually obvious on the lateral film</a:t>
            </a:r>
          </a:p>
          <a:p>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34</a:t>
            </a:fld>
            <a:endParaRPr lang="en-US"/>
          </a:p>
        </p:txBody>
      </p:sp>
    </p:spTree>
    <p:extLst>
      <p:ext uri="{BB962C8B-B14F-4D97-AF65-F5344CB8AC3E}">
        <p14:creationId xmlns:p14="http://schemas.microsoft.com/office/powerpoint/2010/main" val="307676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The lateral view is more sensitive to the presence of small pleural effusions than the PA view. It is estimated that about 300 mL of fluid is required to show costophrenic angle blunting on the PA, whereas only 100 mL is required to produce this</a:t>
            </a:r>
          </a:p>
          <a:p>
            <a:pPr algn="l"/>
            <a:r>
              <a:rPr lang="en-US" sz="1800" b="0" i="0" u="none" strike="noStrike" baseline="0" dirty="0">
                <a:latin typeface="Palatino-Roman"/>
              </a:rPr>
              <a:t>sign (posteriorly) on the lateral view.</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38</a:t>
            </a:fld>
            <a:endParaRPr lang="en-US"/>
          </a:p>
        </p:txBody>
      </p:sp>
    </p:spTree>
    <p:extLst>
      <p:ext uri="{BB962C8B-B14F-4D97-AF65-F5344CB8AC3E}">
        <p14:creationId xmlns:p14="http://schemas.microsoft.com/office/powerpoint/2010/main" val="218535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Expiratory scan more </a:t>
            </a:r>
            <a:r>
              <a:rPr lang="en-US" dirty="0" err="1"/>
              <a:t>sensetive</a:t>
            </a:r>
            <a:r>
              <a:rPr lang="en-US" dirty="0"/>
              <a:t> to small pneumothorax</a:t>
            </a:r>
          </a:p>
        </p:txBody>
      </p:sp>
      <p:sp>
        <p:nvSpPr>
          <p:cNvPr id="4" name="Slide Number Placeholder 3"/>
          <p:cNvSpPr>
            <a:spLocks noGrp="1"/>
          </p:cNvSpPr>
          <p:nvPr>
            <p:ph type="sldNum" sz="quarter" idx="5"/>
          </p:nvPr>
        </p:nvSpPr>
        <p:spPr/>
        <p:txBody>
          <a:bodyPr/>
          <a:lstStyle/>
          <a:p>
            <a:fld id="{1D96F525-0A82-4D88-92BD-EDDC49409375}" type="slidenum">
              <a:rPr lang="en-US" smtClean="0"/>
              <a:t>41</a:t>
            </a:fld>
            <a:endParaRPr lang="en-US"/>
          </a:p>
        </p:txBody>
      </p:sp>
    </p:spTree>
    <p:extLst>
      <p:ext uri="{BB962C8B-B14F-4D97-AF65-F5344CB8AC3E}">
        <p14:creationId xmlns:p14="http://schemas.microsoft.com/office/powerpoint/2010/main" val="26495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Supine AP CXR may have to be performed in ICU patients or following severe trauma. Pleural air lays anteromedially and beneath the lung so that the usual appearance of a pneumothorax as described for an erect PA film is not seen.</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44</a:t>
            </a:fld>
            <a:endParaRPr lang="en-US"/>
          </a:p>
        </p:txBody>
      </p:sp>
    </p:spTree>
    <p:extLst>
      <p:ext uri="{BB962C8B-B14F-4D97-AF65-F5344CB8AC3E}">
        <p14:creationId xmlns:p14="http://schemas.microsoft.com/office/powerpoint/2010/main" val="56507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Regular"/>
              </a:rPr>
              <a:t>Posteroanterior chest radiograph shows lateralization of the AP reflection, convexity in the AP window, widening of the right paratracheal stripe, and convexity of the </a:t>
            </a:r>
            <a:r>
              <a:rPr lang="en-US" sz="1800" b="0" i="0" u="none" strike="noStrike" baseline="0" dirty="0" err="1">
                <a:latin typeface="TimesNewRomanRegular"/>
              </a:rPr>
              <a:t>azygoesophageal</a:t>
            </a:r>
            <a:r>
              <a:rPr lang="en-US" sz="1800" b="0" i="0" u="none" strike="noStrike" baseline="0" dirty="0">
                <a:latin typeface="TimesNewRomanRegular"/>
              </a:rPr>
              <a:t> recess. These findings indicate </a:t>
            </a:r>
            <a:r>
              <a:rPr lang="en-US" sz="1800" b="0" i="0" u="none" strike="noStrike" baseline="0" dirty="0" err="1">
                <a:latin typeface="TimesNewRomanRegular"/>
              </a:rPr>
              <a:t>prevascular</a:t>
            </a:r>
            <a:r>
              <a:rPr lang="en-US" sz="1800" b="0" i="0" u="none" strike="noStrike" baseline="0" dirty="0">
                <a:latin typeface="TimesNewRomanRegular"/>
              </a:rPr>
              <a:t> (anterior mediastinal), AP window, right paratracheal, and subcarinal lymphadenopathy.</a:t>
            </a:r>
          </a:p>
          <a:p>
            <a:pPr algn="l"/>
            <a:r>
              <a:rPr lang="en-US" sz="1800" b="0" i="0" u="none" strike="noStrike" baseline="0" dirty="0">
                <a:latin typeface="TimesNewRomanRegular"/>
              </a:rPr>
              <a:t>Left lateral chest radiograph confirms increased soft tissue density in the anterior mediastinum and subcarinal</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46</a:t>
            </a:fld>
            <a:endParaRPr lang="en-US"/>
          </a:p>
        </p:txBody>
      </p:sp>
    </p:spTree>
    <p:extLst>
      <p:ext uri="{BB962C8B-B14F-4D97-AF65-F5344CB8AC3E}">
        <p14:creationId xmlns:p14="http://schemas.microsoft.com/office/powerpoint/2010/main" val="391058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NewRomanRegular"/>
              </a:rPr>
              <a:t>Contrast-enhanced chest CT (mediastinal window) reveals a conglomerate, lobular anterior mediastinal mass with minimal enhancement.</a:t>
            </a:r>
          </a:p>
          <a:p>
            <a:pPr algn="l"/>
            <a:r>
              <a:rPr lang="en-US" sz="1800" b="0" i="0" u="none" strike="noStrike" baseline="0" dirty="0">
                <a:latin typeface="TimesNewRomanRegular"/>
              </a:rPr>
              <a:t>Contrast-enhanced chest CT (mediastinal window) also reveals enlarged subcarinal and right hilar lymph nodes.</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47</a:t>
            </a:fld>
            <a:endParaRPr lang="en-US"/>
          </a:p>
        </p:txBody>
      </p:sp>
    </p:spTree>
    <p:extLst>
      <p:ext uri="{BB962C8B-B14F-4D97-AF65-F5344CB8AC3E}">
        <p14:creationId xmlns:p14="http://schemas.microsoft.com/office/powerpoint/2010/main" val="5564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there is a triangular or wedge-shaped density at the right lung base medially (black arrow) that displaces the major fissure inferiorly (red arrow), obscures the right hemidiaphragm and maintains the shadow of the right heart border (yellow arrow). The right hemithorax is filled by the overaerated right middle and upper lobes. The patient was an asthmatic and had a mucus plug in the RLL bronchus.</a:t>
            </a:r>
          </a:p>
          <a:p>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7</a:t>
            </a:fld>
            <a:endParaRPr lang="en-US"/>
          </a:p>
        </p:txBody>
      </p:sp>
    </p:spTree>
    <p:extLst>
      <p:ext uri="{BB962C8B-B14F-4D97-AF65-F5344CB8AC3E}">
        <p14:creationId xmlns:p14="http://schemas.microsoft.com/office/powerpoint/2010/main" val="98234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9</a:t>
            </a:fld>
            <a:endParaRPr lang="en-US"/>
          </a:p>
        </p:txBody>
      </p:sp>
    </p:spTree>
    <p:extLst>
      <p:ext uri="{BB962C8B-B14F-4D97-AF65-F5344CB8AC3E}">
        <p14:creationId xmlns:p14="http://schemas.microsoft.com/office/powerpoint/2010/main" val="258013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10</a:t>
            </a:fld>
            <a:endParaRPr lang="en-US"/>
          </a:p>
        </p:txBody>
      </p:sp>
    </p:spTree>
    <p:extLst>
      <p:ext uri="{BB962C8B-B14F-4D97-AF65-F5344CB8AC3E}">
        <p14:creationId xmlns:p14="http://schemas.microsoft.com/office/powerpoint/2010/main" val="301424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Findings on CXR that are sufficiently predictive of a benign </a:t>
            </a:r>
            <a:r>
              <a:rPr lang="en-US" sz="1800" b="0" i="0" u="none" strike="noStrike" baseline="0" dirty="0" err="1">
                <a:latin typeface="Palatino-Roman"/>
              </a:rPr>
              <a:t>aetiology</a:t>
            </a:r>
            <a:r>
              <a:rPr lang="en-US" sz="1800" b="0" i="0" u="none" strike="noStrike" baseline="0" dirty="0">
                <a:latin typeface="Palatino-Roman"/>
              </a:rPr>
              <a:t> to preclude further investigation are calcification and lack of growth over two years. Comparison with previous CXRs</a:t>
            </a:r>
          </a:p>
          <a:p>
            <a:pPr algn="l"/>
            <a:r>
              <a:rPr lang="en-US" sz="1800" b="0" i="0" u="none" strike="noStrike" baseline="0" dirty="0">
                <a:latin typeface="Palatino-Roman"/>
              </a:rPr>
              <a:t>is therefore essential, if these are available.</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15</a:t>
            </a:fld>
            <a:endParaRPr lang="en-US"/>
          </a:p>
        </p:txBody>
      </p:sp>
    </p:spTree>
    <p:extLst>
      <p:ext uri="{BB962C8B-B14F-4D97-AF65-F5344CB8AC3E}">
        <p14:creationId xmlns:p14="http://schemas.microsoft.com/office/powerpoint/2010/main" val="378124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Lesions that have positive findings for malignancy on CT or FDG-PET usually require biopsy. Biopsy may be performed via bronchoscopy, percutaneously with CT guidance, with VATS, or by open surgical biopsy and resection.</a:t>
            </a:r>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18</a:t>
            </a:fld>
            <a:endParaRPr lang="en-US"/>
          </a:p>
        </p:txBody>
      </p:sp>
    </p:spTree>
    <p:extLst>
      <p:ext uri="{BB962C8B-B14F-4D97-AF65-F5344CB8AC3E}">
        <p14:creationId xmlns:p14="http://schemas.microsoft.com/office/powerpoint/2010/main" val="252520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Palatino Linotype" panose="02040502050505030304" pitchFamily="18" charset="0"/>
              </a:rPr>
              <a:t>commonly, multiple pulmonary nodules are seen in symptomatic patients, or in patients with underlying pathology, such a</a:t>
            </a:r>
            <a:r>
              <a:rPr lang="en-US" sz="1200" dirty="0">
                <a:solidFill>
                  <a:schemeClr val="tx1"/>
                </a:solidFill>
                <a:latin typeface="Palatino Linotype" panose="02040502050505030304" pitchFamily="18" charset="0"/>
              </a:rPr>
              <a:t>s </a:t>
            </a:r>
            <a:r>
              <a:rPr lang="en-US" sz="1200" b="0" i="0" u="none" strike="noStrike" baseline="0" dirty="0">
                <a:solidFill>
                  <a:schemeClr val="tx1"/>
                </a:solidFill>
                <a:latin typeface="Palatino Linotype" panose="02040502050505030304" pitchFamily="18" charset="0"/>
              </a:rPr>
              <a:t>immunosuppression or malignancy.</a:t>
            </a:r>
          </a:p>
          <a:p>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19</a:t>
            </a:fld>
            <a:endParaRPr lang="en-US"/>
          </a:p>
        </p:txBody>
      </p:sp>
    </p:spTree>
    <p:extLst>
      <p:ext uri="{BB962C8B-B14F-4D97-AF65-F5344CB8AC3E}">
        <p14:creationId xmlns:p14="http://schemas.microsoft.com/office/powerpoint/2010/main" val="90247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20</a:t>
            </a:fld>
            <a:endParaRPr lang="en-US"/>
          </a:p>
        </p:txBody>
      </p:sp>
    </p:spTree>
    <p:extLst>
      <p:ext uri="{BB962C8B-B14F-4D97-AF65-F5344CB8AC3E}">
        <p14:creationId xmlns:p14="http://schemas.microsoft.com/office/powerpoint/2010/main" val="317830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their mediastinal counterpart.</a:t>
            </a:r>
          </a:p>
          <a:p>
            <a:endParaRPr lang="en-US" dirty="0"/>
          </a:p>
        </p:txBody>
      </p:sp>
      <p:sp>
        <p:nvSpPr>
          <p:cNvPr id="4" name="Slide Number Placeholder 3"/>
          <p:cNvSpPr>
            <a:spLocks noGrp="1"/>
          </p:cNvSpPr>
          <p:nvPr>
            <p:ph type="sldNum" sz="quarter" idx="5"/>
          </p:nvPr>
        </p:nvSpPr>
        <p:spPr/>
        <p:txBody>
          <a:bodyPr/>
          <a:lstStyle/>
          <a:p>
            <a:fld id="{1D96F525-0A82-4D88-92BD-EDDC49409375}" type="slidenum">
              <a:rPr lang="en-US" smtClean="0"/>
              <a:t>25</a:t>
            </a:fld>
            <a:endParaRPr lang="en-US"/>
          </a:p>
        </p:txBody>
      </p:sp>
    </p:spTree>
    <p:extLst>
      <p:ext uri="{BB962C8B-B14F-4D97-AF65-F5344CB8AC3E}">
        <p14:creationId xmlns:p14="http://schemas.microsoft.com/office/powerpoint/2010/main" val="141763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3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40819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23887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7196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3D450-9694-4AA1-9262-2FBCD7A703C2}"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4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A3D450-9694-4AA1-9262-2FBCD7A703C2}"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90348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A3D450-9694-4AA1-9262-2FBCD7A703C2}" type="datetimeFigureOut">
              <a:rPr lang="en-US" smtClean="0"/>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11469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3D450-9694-4AA1-9262-2FBCD7A703C2}" type="datetimeFigureOut">
              <a:rPr lang="en-US" smtClean="0"/>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420438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A3D450-9694-4AA1-9262-2FBCD7A703C2}" type="datetimeFigureOut">
              <a:rPr lang="en-US" smtClean="0"/>
              <a:t>11/27/2021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125311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A3D450-9694-4AA1-9262-2FBCD7A703C2}" type="datetimeFigureOut">
              <a:rPr lang="en-US" smtClean="0"/>
              <a:t>11/27/2021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D6BD4-345E-4BF5-8556-B91E72D8FE2E}" type="slidenum">
              <a:rPr lang="en-US" smtClean="0"/>
              <a:t>‹#›</a:t>
            </a:fld>
            <a:endParaRPr lang="en-US"/>
          </a:p>
        </p:txBody>
      </p:sp>
    </p:spTree>
    <p:extLst>
      <p:ext uri="{BB962C8B-B14F-4D97-AF65-F5344CB8AC3E}">
        <p14:creationId xmlns:p14="http://schemas.microsoft.com/office/powerpoint/2010/main" val="31157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A3D450-9694-4AA1-9262-2FBCD7A703C2}"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402381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A3D450-9694-4AA1-9262-2FBCD7A703C2}" type="datetimeFigureOut">
              <a:rPr lang="en-US" smtClean="0"/>
              <a:t>11/27/2021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5D6BD4-345E-4BF5-8556-B91E72D8FE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022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758952"/>
            <a:ext cx="10058400" cy="3892168"/>
          </a:xfrm>
        </p:spPr>
        <p:txBody>
          <a:bodyPr>
            <a:normAutofit/>
          </a:bodyPr>
          <a:lstStyle/>
          <a:p>
            <a:r>
              <a:rPr lang="en-US" dirty="0"/>
              <a:t>Chest imaging </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5225240"/>
            <a:ext cx="10058400" cy="1143000"/>
          </a:xfrm>
        </p:spPr>
        <p:txBody>
          <a:bodyPr>
            <a:normAutofit/>
          </a:bodyPr>
          <a:lstStyle/>
          <a:p>
            <a:r>
              <a:rPr lang="en-US">
                <a:solidFill>
                  <a:srgbClr val="FFFFFF"/>
                </a:solidFill>
              </a:rPr>
              <a:t>Lecture three</a:t>
            </a:r>
          </a:p>
          <a:p>
            <a:r>
              <a:rPr lang="en-US">
                <a:solidFill>
                  <a:srgbClr val="FFFFFF"/>
                </a:solidFill>
              </a:rPr>
              <a:t>Dr. Marwa Majid aladhab</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780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95689-3694-423D-A4A1-A01ED32F96ED}"/>
              </a:ext>
            </a:extLst>
          </p:cNvPr>
          <p:cNvPicPr>
            <a:picLocks noChangeAspect="1"/>
          </p:cNvPicPr>
          <p:nvPr/>
        </p:nvPicPr>
        <p:blipFill>
          <a:blip r:embed="rId3"/>
          <a:stretch>
            <a:fillRect/>
          </a:stretch>
        </p:blipFill>
        <p:spPr>
          <a:xfrm>
            <a:off x="1376164" y="643467"/>
            <a:ext cx="9439672" cy="5050225"/>
          </a:xfrm>
          <a:prstGeom prst="rect">
            <a:avLst/>
          </a:prstGeom>
        </p:spPr>
      </p:pic>
    </p:spTree>
    <p:extLst>
      <p:ext uri="{BB962C8B-B14F-4D97-AF65-F5344CB8AC3E}">
        <p14:creationId xmlns:p14="http://schemas.microsoft.com/office/powerpoint/2010/main" val="1677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DBD18-BED1-4F97-82E3-DD0ACD724DF0}"/>
              </a:ext>
            </a:extLst>
          </p:cNvPr>
          <p:cNvPicPr>
            <a:picLocks noChangeAspect="1"/>
          </p:cNvPicPr>
          <p:nvPr/>
        </p:nvPicPr>
        <p:blipFill rotWithShape="1">
          <a:blip r:embed="rId2"/>
          <a:srcRect r="1211" b="1"/>
          <a:stretch/>
        </p:blipFill>
        <p:spPr>
          <a:xfrm>
            <a:off x="643467" y="643467"/>
            <a:ext cx="10905066" cy="5050225"/>
          </a:xfrm>
          <a:prstGeom prst="rect">
            <a:avLst/>
          </a:prstGeom>
        </p:spPr>
      </p:pic>
    </p:spTree>
    <p:extLst>
      <p:ext uri="{BB962C8B-B14F-4D97-AF65-F5344CB8AC3E}">
        <p14:creationId xmlns:p14="http://schemas.microsoft.com/office/powerpoint/2010/main" val="171792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Solitary pulmonary nodule or mass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Solitary pulmonary nodule is defined as a spherical lung opacity seen on CXR or CT, measuring less than 3 cm diameter, and not associated with pulmonary collapse or lymphadenopathy.</a:t>
            </a:r>
          </a:p>
          <a:p>
            <a:pPr>
              <a:buFont typeface="Wingdings" panose="05000000000000000000" pitchFamily="2" charset="2"/>
              <a:buChar char="Ø"/>
            </a:pPr>
            <a:r>
              <a:rPr lang="en-US" sz="2800" dirty="0"/>
              <a:t>Opacities larger than 3 cm are referred to as masses and are more likely to be malignant.</a:t>
            </a:r>
          </a:p>
          <a:p>
            <a:pPr>
              <a:buFont typeface="Wingdings" panose="05000000000000000000" pitchFamily="2" charset="2"/>
              <a:buChar char="Ø"/>
            </a:pPr>
            <a:r>
              <a:rPr lang="en-US" sz="2800" dirty="0"/>
              <a:t>The aim of investigation and follow-up of pulmonary nodules is to diagnose those that are malignant, and to facilitate early resection.</a:t>
            </a:r>
          </a:p>
          <a:p>
            <a:pPr marL="0" indent="0">
              <a:buNone/>
            </a:pPr>
            <a:endParaRPr lang="en-US" sz="2800" dirty="0"/>
          </a:p>
        </p:txBody>
      </p:sp>
    </p:spTree>
    <p:extLst>
      <p:ext uri="{BB962C8B-B14F-4D97-AF65-F5344CB8AC3E}">
        <p14:creationId xmlns:p14="http://schemas.microsoft.com/office/powerpoint/2010/main" val="86251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73E13E-0B49-411C-9130-5FBD8A14DD0E}"/>
              </a:ext>
            </a:extLst>
          </p:cNvPr>
          <p:cNvSpPr>
            <a:spLocks noGrp="1"/>
          </p:cNvSpPr>
          <p:nvPr>
            <p:ph type="title"/>
          </p:nvPr>
        </p:nvSpPr>
        <p:spPr>
          <a:xfrm>
            <a:off x="492370" y="605896"/>
            <a:ext cx="3084844" cy="5646208"/>
          </a:xfrm>
        </p:spPr>
        <p:txBody>
          <a:bodyPr anchor="ctr">
            <a:normAutofit/>
          </a:bodyPr>
          <a:lstStyle/>
          <a:p>
            <a:r>
              <a:rPr lang="en-US" sz="3600" b="0" i="0" u="none" strike="noStrike" baseline="0">
                <a:solidFill>
                  <a:srgbClr val="FFFFFF"/>
                </a:solidFill>
                <a:latin typeface="Palatino-Roman"/>
              </a:rPr>
              <a:t>Differential diagnosis of solitary pulmonary</a:t>
            </a:r>
            <a:br>
              <a:rPr lang="en-US" sz="3600" b="0" i="0" u="none" strike="noStrike" baseline="0">
                <a:solidFill>
                  <a:srgbClr val="FFFFFF"/>
                </a:solidFill>
                <a:latin typeface="Palatino-Roman"/>
              </a:rPr>
            </a:br>
            <a:r>
              <a:rPr lang="en-US" sz="3600" b="0" i="0" u="none" strike="noStrike" baseline="0">
                <a:solidFill>
                  <a:srgbClr val="FFFFFF"/>
                </a:solidFill>
                <a:latin typeface="Palatino-Roman"/>
              </a:rPr>
              <a:t>nodule</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8CC800-FB77-46D3-B316-A7F99F1B5B7A}"/>
              </a:ext>
            </a:extLst>
          </p:cNvPr>
          <p:cNvSpPr>
            <a:spLocks noGrp="1"/>
          </p:cNvSpPr>
          <p:nvPr>
            <p:ph idx="1"/>
          </p:nvPr>
        </p:nvSpPr>
        <p:spPr>
          <a:xfrm>
            <a:off x="4742016" y="605896"/>
            <a:ext cx="6413663" cy="5646208"/>
          </a:xfrm>
        </p:spPr>
        <p:txBody>
          <a:bodyPr anchor="ctr">
            <a:normAutofit/>
          </a:bodyPr>
          <a:lstStyle/>
          <a:p>
            <a:r>
              <a:rPr lang="en-US" sz="2800" b="0" i="0" u="none" strike="noStrike" baseline="0" dirty="0">
                <a:latin typeface="Palatino-Roman"/>
              </a:rPr>
              <a:t>• Bronchogenic carcinoma</a:t>
            </a:r>
          </a:p>
          <a:p>
            <a:r>
              <a:rPr lang="en-US" sz="2800" b="0" i="0" u="none" strike="noStrike" baseline="0" dirty="0">
                <a:latin typeface="Palatino-Roman"/>
              </a:rPr>
              <a:t>• Solitary metastasis</a:t>
            </a:r>
          </a:p>
          <a:p>
            <a:r>
              <a:rPr lang="pt-BR" sz="2800" b="0" i="0" u="none" strike="noStrike" baseline="0" dirty="0">
                <a:latin typeface="Palatino-Roman"/>
              </a:rPr>
              <a:t>• Granuloma including tuberculoma</a:t>
            </a:r>
          </a:p>
          <a:p>
            <a:r>
              <a:rPr lang="en-US" sz="2800" b="0" i="0" u="none" strike="noStrike" baseline="0" dirty="0">
                <a:latin typeface="Palatino-Roman"/>
              </a:rPr>
              <a:t>• Carcinoid tumor</a:t>
            </a:r>
          </a:p>
          <a:p>
            <a:r>
              <a:rPr lang="en-US" sz="2800" b="0" i="0" u="none" strike="noStrike" baseline="0" dirty="0">
                <a:latin typeface="Palatino-Roman"/>
              </a:rPr>
              <a:t>• Arteriovenous malformation.</a:t>
            </a:r>
          </a:p>
          <a:p>
            <a:r>
              <a:rPr lang="en-US" sz="2800" b="0" i="0" u="none" strike="noStrike" baseline="0" dirty="0">
                <a:latin typeface="Palatino-Roman"/>
              </a:rPr>
              <a:t>• Benign lung tumor: most commonly p</a:t>
            </a:r>
            <a:r>
              <a:rPr lang="en-US" sz="2800" dirty="0">
                <a:latin typeface="Palatino-Roman"/>
              </a:rPr>
              <a:t>ulmonary hamartoma</a:t>
            </a:r>
            <a:endParaRPr lang="en-US" sz="2800" dirty="0"/>
          </a:p>
        </p:txBody>
      </p:sp>
    </p:spTree>
    <p:extLst>
      <p:ext uri="{BB962C8B-B14F-4D97-AF65-F5344CB8AC3E}">
        <p14:creationId xmlns:p14="http://schemas.microsoft.com/office/powerpoint/2010/main" val="18698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1AF88D-DAC2-41B3-A8B0-9B1C49DA714F}"/>
              </a:ext>
            </a:extLst>
          </p:cNvPr>
          <p:cNvSpPr>
            <a:spLocks noGrp="1"/>
          </p:cNvSpPr>
          <p:nvPr>
            <p:ph type="title"/>
          </p:nvPr>
        </p:nvSpPr>
        <p:spPr>
          <a:xfrm>
            <a:off x="492370" y="605896"/>
            <a:ext cx="3084844" cy="5646208"/>
          </a:xfrm>
        </p:spPr>
        <p:txBody>
          <a:bodyPr anchor="ctr">
            <a:normAutofit/>
          </a:bodyPr>
          <a:lstStyle/>
          <a:p>
            <a:pPr marL="91440" marR="0" lvl="0" indent="-91440" algn="just" defTabSz="914400" rtl="0" eaLnBrk="1" fontAlgn="auto" latinLnBrk="0" hangingPunct="1">
              <a:spcBef>
                <a:spcPts val="1200"/>
              </a:spcBef>
              <a:spcAft>
                <a:spcPts val="200"/>
              </a:spcAft>
              <a:tabLst/>
              <a:defRPr/>
            </a:pPr>
            <a:r>
              <a:rPr kumimoji="0" lang="en-US" sz="3600" b="0" i="0" u="none" strike="noStrike" kern="1200" cap="none" spc="0" normalizeH="0" baseline="0" noProof="0" dirty="0">
                <a:ln>
                  <a:noFill/>
                </a:ln>
                <a:solidFill>
                  <a:srgbClr val="FFFFFF"/>
                </a:solidFill>
                <a:effectLst/>
                <a:uLnTx/>
                <a:uFillTx/>
                <a:latin typeface="Palatino-Roman"/>
                <a:ea typeface="+mn-ea"/>
                <a:cs typeface="+mn-cs"/>
              </a:rPr>
              <a:t> Features associated with a higher likelihood of malignancy</a:t>
            </a:r>
            <a:endParaRPr lang="en-US"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74A8FE2-B2A5-4A77-BA00-99E9B79C1374}"/>
              </a:ext>
            </a:extLst>
          </p:cNvPr>
          <p:cNvSpPr>
            <a:spLocks noGrp="1"/>
          </p:cNvSpPr>
          <p:nvPr>
            <p:ph idx="1"/>
          </p:nvPr>
        </p:nvSpPr>
        <p:spPr>
          <a:xfrm>
            <a:off x="4742016" y="605896"/>
            <a:ext cx="6413663" cy="5646208"/>
          </a:xfrm>
        </p:spPr>
        <p:txBody>
          <a:bodyPr anchor="ctr">
            <a:normAutofit/>
          </a:bodyPr>
          <a:lstStyle/>
          <a:p>
            <a:r>
              <a:rPr lang="en-US" sz="2800" b="0" i="0" u="none" strike="noStrike" baseline="0" dirty="0">
                <a:latin typeface="Palatino-Roman"/>
              </a:rPr>
              <a:t>• Evidence of rapid growth on serial CXR examinations</a:t>
            </a:r>
          </a:p>
          <a:p>
            <a:r>
              <a:rPr lang="en-US" sz="2800" b="0" i="0" u="none" strike="noStrike" baseline="0" dirty="0">
                <a:latin typeface="Palatino-Roman"/>
              </a:rPr>
              <a:t>• Ill-defined margin</a:t>
            </a:r>
          </a:p>
          <a:p>
            <a:r>
              <a:rPr lang="en-US" sz="2800" b="0" i="0" u="none" strike="noStrike" baseline="0" dirty="0">
                <a:latin typeface="Palatino-Roman"/>
              </a:rPr>
              <a:t>• Size &gt;3 cm</a:t>
            </a:r>
          </a:p>
          <a:p>
            <a:r>
              <a:rPr lang="en-US" sz="2800" b="0" i="0" u="none" strike="noStrike" baseline="0" dirty="0">
                <a:latin typeface="Palatino-Roman"/>
              </a:rPr>
              <a:t>• No calcification.</a:t>
            </a:r>
            <a:endParaRPr lang="en-US" sz="2800" dirty="0"/>
          </a:p>
        </p:txBody>
      </p:sp>
    </p:spTree>
    <p:extLst>
      <p:ext uri="{BB962C8B-B14F-4D97-AF65-F5344CB8AC3E}">
        <p14:creationId xmlns:p14="http://schemas.microsoft.com/office/powerpoint/2010/main" val="230485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6F4132-7BAE-40EC-838F-9F4C8892CFAD}"/>
              </a:ext>
            </a:extLst>
          </p:cNvPr>
          <p:cNvSpPr>
            <a:spLocks noGrp="1"/>
          </p:cNvSpPr>
          <p:nvPr>
            <p:ph type="title"/>
          </p:nvPr>
        </p:nvSpPr>
        <p:spPr>
          <a:xfrm>
            <a:off x="492370" y="605896"/>
            <a:ext cx="3084844" cy="5646208"/>
          </a:xfrm>
        </p:spPr>
        <p:txBody>
          <a:bodyPr anchor="ctr">
            <a:normAutofit/>
          </a:bodyPr>
          <a:lstStyle/>
          <a:p>
            <a:r>
              <a:rPr lang="en-US" sz="3600" b="0" i="0" u="none" strike="noStrike" baseline="0" dirty="0">
                <a:solidFill>
                  <a:srgbClr val="FFFFFF"/>
                </a:solidFill>
                <a:latin typeface="Palatino-Roman"/>
              </a:rPr>
              <a:t>Features associated with a lower likelihood of</a:t>
            </a:r>
            <a:br>
              <a:rPr lang="en-US" sz="3600" b="0" i="0" u="none" strike="noStrike" baseline="0" dirty="0">
                <a:solidFill>
                  <a:srgbClr val="FFFFFF"/>
                </a:solidFill>
                <a:latin typeface="Palatino-Roman"/>
              </a:rPr>
            </a:br>
            <a:r>
              <a:rPr lang="en-US" sz="3600" b="0" i="0" u="none" strike="noStrike" baseline="0" dirty="0">
                <a:solidFill>
                  <a:srgbClr val="FFFFFF"/>
                </a:solidFill>
                <a:latin typeface="Palatino-Roman"/>
              </a:rPr>
              <a:t>malignancy</a:t>
            </a:r>
            <a:endParaRPr lang="en-US"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FDE3C3-47A3-4A88-9661-8677BF35051F}"/>
              </a:ext>
            </a:extLst>
          </p:cNvPr>
          <p:cNvSpPr>
            <a:spLocks noGrp="1"/>
          </p:cNvSpPr>
          <p:nvPr>
            <p:ph idx="1"/>
          </p:nvPr>
        </p:nvSpPr>
        <p:spPr>
          <a:xfrm>
            <a:off x="4742016" y="605896"/>
            <a:ext cx="6413663" cy="5646208"/>
          </a:xfrm>
        </p:spPr>
        <p:txBody>
          <a:bodyPr anchor="ctr">
            <a:normAutofit/>
          </a:bodyPr>
          <a:lstStyle/>
          <a:p>
            <a:r>
              <a:rPr lang="en-US" sz="2800" b="0" i="0" u="none" strike="noStrike" baseline="0" dirty="0">
                <a:latin typeface="Palatino-Roman"/>
              </a:rPr>
              <a:t>• Calcification</a:t>
            </a:r>
          </a:p>
          <a:p>
            <a:r>
              <a:rPr lang="en-US" sz="2800" b="0" i="0" u="none" strike="noStrike" baseline="0" dirty="0">
                <a:latin typeface="Palatino-Roman"/>
              </a:rPr>
              <a:t>• Well-defined margin</a:t>
            </a:r>
          </a:p>
          <a:p>
            <a:r>
              <a:rPr lang="en-US" sz="2800" b="0" i="0" u="none" strike="noStrike" baseline="0" dirty="0">
                <a:latin typeface="Palatino-Roman"/>
              </a:rPr>
              <a:t>• Small size (most granulomas measure 0.3–1.0 cm in diameter)</a:t>
            </a:r>
          </a:p>
          <a:p>
            <a:r>
              <a:rPr lang="en-US" sz="2800" b="0" i="0" u="none" strike="noStrike" baseline="0" dirty="0">
                <a:latin typeface="Palatino-Roman"/>
              </a:rPr>
              <a:t>• Unchanged on serial CXR examinations.</a:t>
            </a:r>
            <a:endParaRPr lang="en-US" sz="2800" dirty="0"/>
          </a:p>
        </p:txBody>
      </p:sp>
    </p:spTree>
    <p:extLst>
      <p:ext uri="{BB962C8B-B14F-4D97-AF65-F5344CB8AC3E}">
        <p14:creationId xmlns:p14="http://schemas.microsoft.com/office/powerpoint/2010/main" val="280496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DAA92-6254-4E85-B41E-9D92B1AC55C9}"/>
              </a:ext>
            </a:extLst>
          </p:cNvPr>
          <p:cNvPicPr>
            <a:picLocks noChangeAspect="1"/>
          </p:cNvPicPr>
          <p:nvPr/>
        </p:nvPicPr>
        <p:blipFill>
          <a:blip r:embed="rId2"/>
          <a:stretch>
            <a:fillRect/>
          </a:stretch>
        </p:blipFill>
        <p:spPr>
          <a:xfrm>
            <a:off x="521111" y="264052"/>
            <a:ext cx="4848826" cy="5795965"/>
          </a:xfrm>
          <a:prstGeom prst="rect">
            <a:avLst/>
          </a:prstGeom>
        </p:spPr>
      </p:pic>
      <p:pic>
        <p:nvPicPr>
          <p:cNvPr id="5" name="Picture 4">
            <a:extLst>
              <a:ext uri="{FF2B5EF4-FFF2-40B4-BE49-F238E27FC236}">
                <a16:creationId xmlns:a16="http://schemas.microsoft.com/office/drawing/2014/main" id="{FDB468C3-27F1-49D1-9C70-218AC5616EFF}"/>
              </a:ext>
            </a:extLst>
          </p:cNvPr>
          <p:cNvPicPr>
            <a:picLocks noChangeAspect="1"/>
          </p:cNvPicPr>
          <p:nvPr/>
        </p:nvPicPr>
        <p:blipFill>
          <a:blip r:embed="rId3"/>
          <a:stretch>
            <a:fillRect/>
          </a:stretch>
        </p:blipFill>
        <p:spPr>
          <a:xfrm>
            <a:off x="6764596" y="264052"/>
            <a:ext cx="5105215" cy="5802118"/>
          </a:xfrm>
          <a:prstGeom prst="rect">
            <a:avLst/>
          </a:prstGeom>
        </p:spPr>
      </p:pic>
    </p:spTree>
    <p:extLst>
      <p:ext uri="{BB962C8B-B14F-4D97-AF65-F5344CB8AC3E}">
        <p14:creationId xmlns:p14="http://schemas.microsoft.com/office/powerpoint/2010/main" val="131514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AB31BB-1959-497C-B36B-8D1B30E71C88}"/>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Imaging investigations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1C07D51-F2F0-4E00-AE0B-45A95B41CF93}"/>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US" sz="2800" dirty="0"/>
              <a:t> CT scan</a:t>
            </a:r>
          </a:p>
          <a:p>
            <a:pPr>
              <a:buFont typeface="Wingdings" panose="05000000000000000000" pitchFamily="2" charset="2"/>
              <a:buChar char="Ø"/>
            </a:pPr>
            <a:r>
              <a:rPr lang="en-US" sz="2800" dirty="0"/>
              <a:t> FDG- PET</a:t>
            </a:r>
          </a:p>
          <a:p>
            <a:pPr>
              <a:buFont typeface="Wingdings" panose="05000000000000000000" pitchFamily="2" charset="2"/>
              <a:buChar char="Ø"/>
            </a:pPr>
            <a:r>
              <a:rPr lang="en-US" sz="2800" dirty="0"/>
              <a:t> Biopsy </a:t>
            </a:r>
          </a:p>
          <a:p>
            <a:pPr marL="0" indent="0">
              <a:buNone/>
            </a:pPr>
            <a:endParaRPr lang="en-US" sz="2800" dirty="0"/>
          </a:p>
          <a:p>
            <a:r>
              <a:rPr lang="en-US" sz="2800" b="0" i="0" u="none" strike="noStrike" baseline="0" dirty="0">
                <a:latin typeface="Palatino-Roman"/>
              </a:rPr>
              <a:t>CT features suggestive of malignancy:</a:t>
            </a:r>
          </a:p>
          <a:p>
            <a:r>
              <a:rPr lang="en-US" sz="2800" b="0" i="0" u="none" strike="noStrike" baseline="0" dirty="0">
                <a:latin typeface="Palatino-Roman"/>
              </a:rPr>
              <a:t>• Size &gt;3 cm</a:t>
            </a:r>
          </a:p>
          <a:p>
            <a:r>
              <a:rPr lang="en-US" sz="2800" b="0" i="0" u="none" strike="noStrike" baseline="0" dirty="0">
                <a:latin typeface="Palatino-Roman"/>
              </a:rPr>
              <a:t>• Spiculated (irregular) margin</a:t>
            </a:r>
          </a:p>
          <a:p>
            <a:r>
              <a:rPr lang="en-US" sz="2800" b="0" i="0" u="none" strike="noStrike" baseline="0" dirty="0">
                <a:latin typeface="Palatino-Roman"/>
              </a:rPr>
              <a:t>• Contrast enhancement</a:t>
            </a:r>
          </a:p>
          <a:p>
            <a:r>
              <a:rPr lang="en-US" sz="2800" b="0" i="0" u="none" strike="noStrike" baseline="0" dirty="0">
                <a:latin typeface="Palatino-Roman"/>
              </a:rPr>
              <a:t>• Other findings: lymphadenopathy, multiple lung lesions, liver metastases.</a:t>
            </a:r>
            <a:endParaRPr lang="en-US" sz="2800" dirty="0"/>
          </a:p>
        </p:txBody>
      </p:sp>
    </p:spTree>
    <p:extLst>
      <p:ext uri="{BB962C8B-B14F-4D97-AF65-F5344CB8AC3E}">
        <p14:creationId xmlns:p14="http://schemas.microsoft.com/office/powerpoint/2010/main" val="176148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0B88-5CD0-4A9D-9A05-54DEE3D5AF19}"/>
              </a:ext>
            </a:extLst>
          </p:cNvPr>
          <p:cNvSpPr>
            <a:spLocks noGrp="1"/>
          </p:cNvSpPr>
          <p:nvPr>
            <p:ph type="title"/>
          </p:nvPr>
        </p:nvSpPr>
        <p:spPr/>
        <p:txBody>
          <a:bodyPr/>
          <a:lstStyle/>
          <a:p>
            <a:r>
              <a:rPr lang="en-US" dirty="0"/>
              <a:t>FDG-PET</a:t>
            </a:r>
          </a:p>
        </p:txBody>
      </p:sp>
      <p:sp>
        <p:nvSpPr>
          <p:cNvPr id="3" name="Content Placeholder 2">
            <a:extLst>
              <a:ext uri="{FF2B5EF4-FFF2-40B4-BE49-F238E27FC236}">
                <a16:creationId xmlns:a16="http://schemas.microsoft.com/office/drawing/2014/main" id="{88CF6434-1650-44AF-BE42-EB68CFCCEB76}"/>
              </a:ext>
            </a:extLst>
          </p:cNvPr>
          <p:cNvSpPr>
            <a:spLocks noGrp="1"/>
          </p:cNvSpPr>
          <p:nvPr>
            <p:ph idx="1"/>
          </p:nvPr>
        </p:nvSpPr>
        <p:spPr/>
        <p:txBody>
          <a:bodyPr>
            <a:normAutofit lnSpcReduction="10000"/>
          </a:bodyPr>
          <a:lstStyle/>
          <a:p>
            <a:pPr algn="l">
              <a:buFont typeface="Wingdings" panose="05000000000000000000" pitchFamily="2" charset="2"/>
              <a:buChar char="Ø"/>
            </a:pPr>
            <a:r>
              <a:rPr lang="en-US" sz="2800" dirty="0">
                <a:latin typeface="Palatino-Roman"/>
              </a:rPr>
              <a:t> M</a:t>
            </a:r>
            <a:r>
              <a:rPr lang="en-US" sz="2800" b="0" i="0" u="none" strike="noStrike" baseline="0" dirty="0">
                <a:latin typeface="Palatino-Roman"/>
              </a:rPr>
              <a:t>ay be useful to characterize solitary pulmonary nodules where other imaging is unhelpful.</a:t>
            </a:r>
          </a:p>
          <a:p>
            <a:pPr algn="l">
              <a:buFont typeface="Wingdings" panose="05000000000000000000" pitchFamily="2" charset="2"/>
              <a:buChar char="Ø"/>
            </a:pPr>
            <a:r>
              <a:rPr lang="en-US" sz="2800" b="0" i="0" u="none" strike="noStrike" baseline="0" dirty="0">
                <a:latin typeface="Palatino-Roman"/>
              </a:rPr>
              <a:t> Particularly useful for lesions that are not amenable to biopsy. </a:t>
            </a:r>
          </a:p>
          <a:p>
            <a:pPr algn="l">
              <a:buFont typeface="Wingdings" panose="05000000000000000000" pitchFamily="2" charset="2"/>
              <a:buChar char="Ø"/>
            </a:pPr>
            <a:r>
              <a:rPr lang="en-US" sz="2800" dirty="0">
                <a:latin typeface="Palatino-Roman"/>
              </a:rPr>
              <a:t> </a:t>
            </a:r>
            <a:r>
              <a:rPr lang="en-US" sz="2800" b="0" i="0" u="none" strike="noStrike" baseline="0" dirty="0">
                <a:latin typeface="Palatino-Roman"/>
              </a:rPr>
              <a:t>Neoplastic</a:t>
            </a:r>
            <a:r>
              <a:rPr lang="en-US" sz="2800" dirty="0">
                <a:latin typeface="Palatino-Roman"/>
              </a:rPr>
              <a:t> </a:t>
            </a:r>
            <a:r>
              <a:rPr lang="en-US" sz="2800" b="0" i="0" u="none" strike="noStrike" baseline="0" dirty="0">
                <a:latin typeface="Palatino-Roman"/>
              </a:rPr>
              <a:t>masses show increased uptake of FDG. </a:t>
            </a:r>
          </a:p>
          <a:p>
            <a:pPr>
              <a:buFont typeface="Wingdings" panose="05000000000000000000" pitchFamily="2" charset="2"/>
              <a:buChar char="Ø"/>
            </a:pPr>
            <a:r>
              <a:rPr lang="en-US" sz="2800" dirty="0">
                <a:latin typeface="Palatino-Roman"/>
              </a:rPr>
              <a:t> False-positive findings may occur in active inflammatory lesions.</a:t>
            </a:r>
            <a:endParaRPr lang="en-US" sz="3200" dirty="0"/>
          </a:p>
          <a:p>
            <a:pPr algn="l">
              <a:buFont typeface="Wingdings" panose="05000000000000000000" pitchFamily="2" charset="2"/>
              <a:buChar char="Ø"/>
            </a:pPr>
            <a:r>
              <a:rPr lang="en-US" sz="2800" b="0" i="0" u="none" strike="noStrike" baseline="0" dirty="0">
                <a:latin typeface="Palatino-Roman"/>
              </a:rPr>
              <a:t> FDG-PET is unable to accurately characterize lesions less than 1 cm in diameter. </a:t>
            </a:r>
          </a:p>
        </p:txBody>
      </p:sp>
    </p:spTree>
    <p:extLst>
      <p:ext uri="{BB962C8B-B14F-4D97-AF65-F5344CB8AC3E}">
        <p14:creationId xmlns:p14="http://schemas.microsoft.com/office/powerpoint/2010/main" val="263419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92FB-22D7-49AD-9510-41891A5379EC}"/>
              </a:ext>
            </a:extLst>
          </p:cNvPr>
          <p:cNvSpPr>
            <a:spLocks noGrp="1"/>
          </p:cNvSpPr>
          <p:nvPr>
            <p:ph type="title"/>
          </p:nvPr>
        </p:nvSpPr>
        <p:spPr/>
        <p:txBody>
          <a:bodyPr>
            <a:normAutofit/>
          </a:bodyPr>
          <a:lstStyle/>
          <a:p>
            <a:r>
              <a:rPr lang="en-US" sz="3600" b="0" i="0" u="none" strike="noStrike" baseline="0" dirty="0">
                <a:latin typeface="Futura"/>
              </a:rPr>
              <a:t>Multiple pulmonary nodules</a:t>
            </a:r>
            <a:endParaRPr lang="en-US" sz="8000" dirty="0"/>
          </a:p>
        </p:txBody>
      </p:sp>
      <p:sp>
        <p:nvSpPr>
          <p:cNvPr id="3" name="Content Placeholder 2">
            <a:extLst>
              <a:ext uri="{FF2B5EF4-FFF2-40B4-BE49-F238E27FC236}">
                <a16:creationId xmlns:a16="http://schemas.microsoft.com/office/drawing/2014/main" id="{C6502DFD-98DB-4D8F-BA8E-21E1E1E2A9BB}"/>
              </a:ext>
            </a:extLst>
          </p:cNvPr>
          <p:cNvSpPr>
            <a:spLocks noGrp="1"/>
          </p:cNvSpPr>
          <p:nvPr>
            <p:ph idx="1"/>
          </p:nvPr>
        </p:nvSpPr>
        <p:spPr>
          <a:xfrm>
            <a:off x="1097279" y="1845733"/>
            <a:ext cx="10376965" cy="4357103"/>
          </a:xfrm>
        </p:spPr>
        <p:txBody>
          <a:bodyPr>
            <a:normAutofit lnSpcReduction="10000"/>
          </a:bodyPr>
          <a:lstStyle/>
          <a:p>
            <a:pPr algn="l"/>
            <a:r>
              <a:rPr lang="en-US" sz="2800" b="1" i="0" u="none" strike="noStrike" baseline="0" dirty="0">
                <a:solidFill>
                  <a:schemeClr val="tx1"/>
                </a:solidFill>
                <a:latin typeface="Palatino Linotype" panose="02040502050505030304" pitchFamily="18" charset="0"/>
              </a:rPr>
              <a:t>Differential diagnosis of multiple pulmonary nodules:</a:t>
            </a:r>
          </a:p>
          <a:p>
            <a:pPr algn="l">
              <a:buFont typeface="Arial" panose="020B0604020202020204" pitchFamily="34" charset="0"/>
              <a:buChar char="•"/>
            </a:pPr>
            <a:r>
              <a:rPr lang="en-US" sz="2400" dirty="0">
                <a:solidFill>
                  <a:schemeClr val="tx1"/>
                </a:solidFill>
                <a:latin typeface="Palatino Linotype" panose="02040502050505030304" pitchFamily="18" charset="0"/>
              </a:rPr>
              <a:t> </a:t>
            </a:r>
            <a:r>
              <a:rPr lang="en-US" sz="2400" b="0" i="0" u="none" strike="noStrike" baseline="0" dirty="0">
                <a:solidFill>
                  <a:schemeClr val="tx1"/>
                </a:solidFill>
                <a:latin typeface="Palatino Linotype" panose="02040502050505030304" pitchFamily="18" charset="0"/>
              </a:rPr>
              <a:t>Granulomas</a:t>
            </a:r>
          </a:p>
          <a:p>
            <a:pPr algn="l">
              <a:buFont typeface="Arial" panose="020B0604020202020204" pitchFamily="34" charset="0"/>
              <a:buChar char="•"/>
            </a:pPr>
            <a:r>
              <a:rPr lang="en-US" sz="2400" b="0" i="0" u="none" strike="noStrike" baseline="0" dirty="0">
                <a:solidFill>
                  <a:schemeClr val="tx1"/>
                </a:solidFill>
                <a:latin typeface="Palatino Linotype" panose="02040502050505030304" pitchFamily="18" charset="0"/>
              </a:rPr>
              <a:t> Metastases</a:t>
            </a:r>
          </a:p>
          <a:p>
            <a:pPr algn="l">
              <a:buFont typeface="Arial" panose="020B0604020202020204" pitchFamily="34" charset="0"/>
              <a:buChar char="•"/>
            </a:pPr>
            <a:r>
              <a:rPr lang="en-US" sz="2400" dirty="0">
                <a:solidFill>
                  <a:schemeClr val="tx1"/>
                </a:solidFill>
                <a:latin typeface="Palatino Linotype" panose="02040502050505030304" pitchFamily="18" charset="0"/>
              </a:rPr>
              <a:t> </a:t>
            </a:r>
            <a:r>
              <a:rPr lang="en-US" sz="2400" b="0" i="0" u="none" strike="noStrike" baseline="0" dirty="0">
                <a:solidFill>
                  <a:schemeClr val="tx1"/>
                </a:solidFill>
                <a:latin typeface="Palatino Linotype" panose="02040502050505030304" pitchFamily="18" charset="0"/>
              </a:rPr>
              <a:t>Abscesses</a:t>
            </a:r>
            <a:endParaRPr lang="en-US" sz="2400" b="0" i="1" u="none" strike="noStrike" baseline="0" dirty="0">
              <a:solidFill>
                <a:schemeClr val="tx1"/>
              </a:solidFill>
              <a:latin typeface="Palatino Linotype" panose="02040502050505030304" pitchFamily="18" charset="0"/>
            </a:endParaRPr>
          </a:p>
          <a:p>
            <a:pPr algn="l">
              <a:buFont typeface="Arial" panose="020B0604020202020204" pitchFamily="34" charset="0"/>
              <a:buChar char="•"/>
            </a:pPr>
            <a:r>
              <a:rPr lang="en-US" sz="2400" b="0" i="0" u="none" strike="noStrike" baseline="0" dirty="0">
                <a:solidFill>
                  <a:schemeClr val="tx1"/>
                </a:solidFill>
                <a:latin typeface="Palatino Linotype" panose="02040502050505030304" pitchFamily="18" charset="0"/>
              </a:rPr>
              <a:t> Fungal infection: More common in immunocompromised patients, e.g., bone marrow transplant in children.</a:t>
            </a:r>
          </a:p>
          <a:p>
            <a:pPr algn="l">
              <a:buFont typeface="Arial" panose="020B0604020202020204" pitchFamily="34" charset="0"/>
              <a:buChar char="•"/>
            </a:pPr>
            <a:r>
              <a:rPr lang="en-US" sz="2400" dirty="0">
                <a:solidFill>
                  <a:schemeClr val="tx1"/>
                </a:solidFill>
                <a:latin typeface="Palatino Linotype" panose="02040502050505030304" pitchFamily="18" charset="0"/>
              </a:rPr>
              <a:t>Hydatid cysts</a:t>
            </a:r>
          </a:p>
          <a:p>
            <a:pPr algn="l">
              <a:buFont typeface="Arial" panose="020B0604020202020204" pitchFamily="34" charset="0"/>
              <a:buChar char="•"/>
            </a:pPr>
            <a:r>
              <a:rPr lang="en-US" sz="2400" b="0" i="0" u="none" strike="noStrike" baseline="0" dirty="0">
                <a:solidFill>
                  <a:srgbClr val="000000"/>
                </a:solidFill>
                <a:latin typeface="Palatino-Roman"/>
              </a:rPr>
              <a:t>Wegener’s granulomatosis</a:t>
            </a:r>
          </a:p>
          <a:p>
            <a:pPr algn="l">
              <a:buFont typeface="Arial" panose="020B0604020202020204" pitchFamily="34" charset="0"/>
              <a:buChar char="•"/>
            </a:pPr>
            <a:r>
              <a:rPr lang="en-US" sz="2400" dirty="0">
                <a:solidFill>
                  <a:srgbClr val="000000"/>
                </a:solidFill>
                <a:latin typeface="Palatino-Roman"/>
              </a:rPr>
              <a:t>Multiple AVM</a:t>
            </a:r>
            <a:endParaRPr lang="en-US" sz="2400" dirty="0">
              <a:solidFill>
                <a:schemeClr val="tx1"/>
              </a:solidFill>
              <a:latin typeface="Palatino Linotype" panose="02040502050505030304" pitchFamily="18" charset="0"/>
            </a:endParaRPr>
          </a:p>
          <a:p>
            <a:pPr algn="l">
              <a:buFont typeface="Arial" panose="020B0604020202020204" pitchFamily="34" charset="0"/>
              <a:buChar char="•"/>
            </a:pPr>
            <a:endParaRPr lang="en-US" sz="2400" b="0" i="0" u="none" strike="noStrike" baseline="0" dirty="0">
              <a:solidFill>
                <a:schemeClr val="tx1"/>
              </a:solidFill>
              <a:latin typeface="Palatino Linotype" panose="02040502050505030304" pitchFamily="18" charset="0"/>
            </a:endParaRPr>
          </a:p>
          <a:p>
            <a:pPr algn="l">
              <a:buFont typeface="Arial" panose="020B0604020202020204" pitchFamily="34" charset="0"/>
              <a:buChar char="•"/>
            </a:pPr>
            <a:endParaRPr lang="en-US" sz="2400" b="0" i="0" u="none" strike="noStrike" baseline="0" dirty="0">
              <a:solidFill>
                <a:schemeClr val="tx1"/>
              </a:solidFill>
              <a:latin typeface="Palatino Linotype" panose="02040502050505030304" pitchFamily="18" charset="0"/>
            </a:endParaRPr>
          </a:p>
          <a:p>
            <a:pPr algn="l">
              <a:buFont typeface="Arial" panose="020B0604020202020204" pitchFamily="34" charset="0"/>
              <a:buChar char="•"/>
            </a:pPr>
            <a:endParaRPr lang="en-US" sz="28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07114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C33E6-E36E-4B0F-8C39-F0C175AAD813}"/>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800" b="0" i="0" u="none" strike="noStrike">
                <a:solidFill>
                  <a:schemeClr val="tx1">
                    <a:lumMod val="85000"/>
                    <a:lumOff val="15000"/>
                  </a:schemeClr>
                </a:solidFill>
              </a:rPr>
              <a:t>A 26-year-old woman with malaise and night sweats.</a:t>
            </a:r>
            <a:endParaRPr lang="en-US" sz="3800">
              <a:solidFill>
                <a:schemeClr val="tx1">
                  <a:lumMod val="85000"/>
                  <a:lumOff val="15000"/>
                </a:schemeClr>
              </a:solidFill>
            </a:endParaRPr>
          </a:p>
        </p:txBody>
      </p:sp>
      <p:pic>
        <p:nvPicPr>
          <p:cNvPr id="4" name="Picture 3">
            <a:extLst>
              <a:ext uri="{FF2B5EF4-FFF2-40B4-BE49-F238E27FC236}">
                <a16:creationId xmlns:a16="http://schemas.microsoft.com/office/drawing/2014/main" id="{B479ECB1-F414-4BF3-A309-FBBD903E27CB}"/>
              </a:ext>
            </a:extLst>
          </p:cNvPr>
          <p:cNvPicPr>
            <a:picLocks noChangeAspect="1"/>
          </p:cNvPicPr>
          <p:nvPr/>
        </p:nvPicPr>
        <p:blipFill>
          <a:blip r:embed="rId2"/>
          <a:stretch>
            <a:fillRect/>
          </a:stretch>
        </p:blipFill>
        <p:spPr>
          <a:xfrm>
            <a:off x="1495940" y="182341"/>
            <a:ext cx="4271169" cy="4888025"/>
          </a:xfrm>
          <a:prstGeom prst="rect">
            <a:avLst/>
          </a:prstGeom>
        </p:spPr>
      </p:pic>
      <p:sp>
        <p:nvSpPr>
          <p:cNvPr id="19" name="Rectangle 18">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78A6F4-3C57-47B1-8267-E8DD8C57FF25}"/>
              </a:ext>
            </a:extLst>
          </p:cNvPr>
          <p:cNvPicPr>
            <a:picLocks noChangeAspect="1"/>
          </p:cNvPicPr>
          <p:nvPr/>
        </p:nvPicPr>
        <p:blipFill>
          <a:blip r:embed="rId3"/>
          <a:stretch>
            <a:fillRect/>
          </a:stretch>
        </p:blipFill>
        <p:spPr>
          <a:xfrm>
            <a:off x="6464028" y="192172"/>
            <a:ext cx="3640198" cy="4888021"/>
          </a:xfrm>
          <a:prstGeom prst="rect">
            <a:avLst/>
          </a:prstGeom>
        </p:spPr>
      </p:pic>
      <p:cxnSp>
        <p:nvCxnSpPr>
          <p:cNvPr id="21" name="Straight Connector 20">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550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35046-7333-442C-A291-969762DD0507}"/>
              </a:ext>
            </a:extLst>
          </p:cNvPr>
          <p:cNvSpPr>
            <a:spLocks noGrp="1"/>
          </p:cNvSpPr>
          <p:nvPr>
            <p:ph type="title"/>
          </p:nvPr>
        </p:nvSpPr>
        <p:spPr>
          <a:xfrm>
            <a:off x="6411685" y="634946"/>
            <a:ext cx="5127171" cy="1450757"/>
          </a:xfrm>
        </p:spPr>
        <p:txBody>
          <a:bodyPr>
            <a:normAutofit/>
          </a:bodyPr>
          <a:lstStyle/>
          <a:p>
            <a:r>
              <a:rPr lang="en-US" dirty="0"/>
              <a:t>Metastases </a:t>
            </a:r>
          </a:p>
        </p:txBody>
      </p:sp>
      <p:pic>
        <p:nvPicPr>
          <p:cNvPr id="5" name="Picture 4">
            <a:extLst>
              <a:ext uri="{FF2B5EF4-FFF2-40B4-BE49-F238E27FC236}">
                <a16:creationId xmlns:a16="http://schemas.microsoft.com/office/drawing/2014/main" id="{CD77A0AE-FC46-4045-9AF0-F1BF352F531E}"/>
              </a:ext>
            </a:extLst>
          </p:cNvPr>
          <p:cNvPicPr>
            <a:picLocks noChangeAspect="1"/>
          </p:cNvPicPr>
          <p:nvPr/>
        </p:nvPicPr>
        <p:blipFill>
          <a:blip r:embed="rId3"/>
          <a:stretch>
            <a:fillRect/>
          </a:stretch>
        </p:blipFill>
        <p:spPr>
          <a:xfrm>
            <a:off x="846134" y="645106"/>
            <a:ext cx="5045743" cy="5247747"/>
          </a:xfrm>
          <a:prstGeom prst="rect">
            <a:avLst/>
          </a:prstGeom>
        </p:spPr>
      </p:pic>
      <p:cxnSp>
        <p:nvCxnSpPr>
          <p:cNvPr id="23" name="Straight Connector 2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A6787F-1B15-4A5E-9BF1-98D7518CFEC7}"/>
              </a:ext>
            </a:extLst>
          </p:cNvPr>
          <p:cNvSpPr>
            <a:spLocks noGrp="1"/>
          </p:cNvSpPr>
          <p:nvPr>
            <p:ph idx="1"/>
          </p:nvPr>
        </p:nvSpPr>
        <p:spPr>
          <a:xfrm>
            <a:off x="6411684" y="2198913"/>
            <a:ext cx="5127172" cy="4134913"/>
          </a:xfrm>
        </p:spPr>
        <p:txBody>
          <a:bodyPr>
            <a:normAutofit/>
          </a:bodyPr>
          <a:lstStyle/>
          <a:p>
            <a:r>
              <a:rPr lang="en-US" sz="2800" b="0" i="0" u="none" strike="noStrike" baseline="0" dirty="0">
                <a:latin typeface="Palatino-Roman"/>
              </a:rPr>
              <a:t>• Usually well defined</a:t>
            </a:r>
          </a:p>
          <a:p>
            <a:r>
              <a:rPr lang="en-US" sz="2800" b="0" i="0" u="none" strike="noStrike" baseline="0" dirty="0">
                <a:latin typeface="Palatino-Roman"/>
              </a:rPr>
              <a:t>• Nodules of varying size</a:t>
            </a:r>
          </a:p>
          <a:p>
            <a:r>
              <a:rPr lang="en-US" sz="2800" b="0" i="0" u="none" strike="noStrike" baseline="0" dirty="0">
                <a:latin typeface="Palatino-Roman"/>
              </a:rPr>
              <a:t>• More common peripherally and in the lower lobes</a:t>
            </a:r>
          </a:p>
          <a:p>
            <a:r>
              <a:rPr lang="en-US" sz="2800" b="0" i="0" u="none" strike="noStrike" baseline="0" dirty="0">
                <a:latin typeface="Palatino-Roman"/>
              </a:rPr>
              <a:t>• Cavitation seen in squamous cell carcinomas, sarcomas and metastases from colonic primaries</a:t>
            </a:r>
          </a:p>
          <a:p>
            <a:endParaRPr lang="en-US" sz="2800" dirty="0"/>
          </a:p>
        </p:txBody>
      </p:sp>
      <p:sp>
        <p:nvSpPr>
          <p:cNvPr id="25" name="Rectangle 2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398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33BC704-16F9-4A29-83DF-487DF7B89684}"/>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Lung abscess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471301D-B6B2-445C-A7C8-3524B9CF6B9A}"/>
              </a:ext>
            </a:extLst>
          </p:cNvPr>
          <p:cNvSpPr>
            <a:spLocks noGrp="1"/>
          </p:cNvSpPr>
          <p:nvPr>
            <p:ph idx="1"/>
          </p:nvPr>
        </p:nvSpPr>
        <p:spPr>
          <a:xfrm>
            <a:off x="4742016" y="605895"/>
            <a:ext cx="7155016" cy="6080039"/>
          </a:xfrm>
        </p:spPr>
        <p:txBody>
          <a:bodyPr anchor="ctr">
            <a:normAutofit/>
          </a:bodyPr>
          <a:lstStyle/>
          <a:p>
            <a:r>
              <a:rPr lang="en-US" b="1" i="0" dirty="0">
                <a:effectLst/>
                <a:latin typeface="Palatino Linotype" panose="02040502050505030304" pitchFamily="18" charset="0"/>
              </a:rPr>
              <a:t>Lung abscesses </a:t>
            </a:r>
            <a:r>
              <a:rPr lang="en-US" b="0" i="0" dirty="0">
                <a:effectLst/>
                <a:latin typeface="Palatino Linotype" panose="02040502050505030304" pitchFamily="18" charset="0"/>
              </a:rPr>
              <a:t>are circumscribed collections of pus within the lungs.  Usually, occurs from </a:t>
            </a:r>
            <a:r>
              <a:rPr lang="en-US" dirty="0">
                <a:latin typeface="Palatino Linotype" panose="02040502050505030304" pitchFamily="18" charset="0"/>
              </a:rPr>
              <a:t>liquefactive necrosis </a:t>
            </a:r>
            <a:r>
              <a:rPr lang="en-US" b="0" i="0" dirty="0">
                <a:effectLst/>
                <a:latin typeface="Palatino Linotype" panose="02040502050505030304" pitchFamily="18" charset="0"/>
              </a:rPr>
              <a:t> of tissue. </a:t>
            </a:r>
          </a:p>
          <a:p>
            <a:r>
              <a:rPr lang="en-US" b="0" i="0" dirty="0">
                <a:effectLst/>
                <a:latin typeface="Palatino Linotype" panose="02040502050505030304" pitchFamily="18" charset="0"/>
              </a:rPr>
              <a:t>It is either acute &lt; 6 weeks or chronic.</a:t>
            </a:r>
          </a:p>
          <a:p>
            <a:r>
              <a:rPr lang="en-US" b="1" i="0" dirty="0">
                <a:effectLst/>
                <a:latin typeface="Palatino Linotype" panose="02040502050505030304" pitchFamily="18" charset="0"/>
              </a:rPr>
              <a:t>primary abscess </a:t>
            </a:r>
            <a:r>
              <a:rPr lang="en-US" b="0" i="0" dirty="0">
                <a:effectLst/>
                <a:latin typeface="Palatino Linotype" panose="02040502050505030304" pitchFamily="18" charset="0"/>
              </a:rPr>
              <a:t>is one that develops as a result of a primary infection of the lung. These most commonly arise from aspiration, necrotizing pneumonia or chronic pneumonia, e.g., in the setting of </a:t>
            </a:r>
            <a:r>
              <a:rPr lang="en-US" dirty="0">
                <a:latin typeface="Palatino Linotype" panose="02040502050505030304" pitchFamily="18" charset="0"/>
              </a:rPr>
              <a:t>pulmonary tuberculosis </a:t>
            </a:r>
            <a:r>
              <a:rPr lang="en-US" b="0" i="0" dirty="0">
                <a:effectLst/>
                <a:latin typeface="Palatino Linotype" panose="02040502050505030304" pitchFamily="18" charset="0"/>
              </a:rPr>
              <a:t>or immunodeficiency.</a:t>
            </a:r>
          </a:p>
          <a:p>
            <a:r>
              <a:rPr lang="en-US" b="1" i="0" dirty="0">
                <a:effectLst/>
                <a:latin typeface="Palatino Linotype" panose="02040502050505030304" pitchFamily="18" charset="0"/>
              </a:rPr>
              <a:t>secondary abscess</a:t>
            </a:r>
            <a:r>
              <a:rPr lang="en-US" b="0" i="0" dirty="0">
                <a:effectLst/>
                <a:latin typeface="Palatino Linotype" panose="02040502050505030304" pitchFamily="18" charset="0"/>
              </a:rPr>
              <a:t> is one that develops as a result of another condition. Examples include:</a:t>
            </a:r>
          </a:p>
          <a:p>
            <a:pPr>
              <a:buFont typeface="Arial" panose="020B0604020202020204" pitchFamily="34" charset="0"/>
              <a:buChar char="•"/>
            </a:pPr>
            <a:r>
              <a:rPr lang="en-US" b="0" i="0" dirty="0">
                <a:effectLst/>
                <a:latin typeface="Palatino Linotype" panose="02040502050505030304" pitchFamily="18" charset="0"/>
              </a:rPr>
              <a:t>bronchial obstruction: </a:t>
            </a:r>
            <a:r>
              <a:rPr lang="en-US" dirty="0">
                <a:latin typeface="Palatino Linotype" panose="02040502050505030304" pitchFamily="18" charset="0"/>
              </a:rPr>
              <a:t>bronchogenic carcinoma</a:t>
            </a:r>
            <a:r>
              <a:rPr lang="en-US" b="0" i="0" dirty="0">
                <a:effectLst/>
                <a:latin typeface="Palatino Linotype" panose="02040502050505030304" pitchFamily="18" charset="0"/>
              </a:rPr>
              <a:t>, </a:t>
            </a:r>
            <a:r>
              <a:rPr lang="en-US" dirty="0">
                <a:latin typeface="Palatino Linotype" panose="02040502050505030304" pitchFamily="18" charset="0"/>
              </a:rPr>
              <a:t>inhaled foreign body</a:t>
            </a:r>
            <a:endParaRPr lang="en-US" b="0" i="0" dirty="0">
              <a:effectLst/>
              <a:latin typeface="Palatino Linotype" panose="02040502050505030304" pitchFamily="18" charset="0"/>
            </a:endParaRPr>
          </a:p>
          <a:p>
            <a:pPr>
              <a:buFont typeface="Arial" panose="020B0604020202020204" pitchFamily="34" charset="0"/>
              <a:buChar char="•"/>
            </a:pPr>
            <a:r>
              <a:rPr lang="en-US" b="0" i="0" dirty="0">
                <a:effectLst/>
                <a:latin typeface="Palatino Linotype" panose="02040502050505030304" pitchFamily="18" charset="0"/>
              </a:rPr>
              <a:t>hematogenous spread: </a:t>
            </a:r>
            <a:r>
              <a:rPr lang="en-US" dirty="0">
                <a:latin typeface="Palatino Linotype" panose="02040502050505030304" pitchFamily="18" charset="0"/>
              </a:rPr>
              <a:t>bacterial endocarditis</a:t>
            </a:r>
            <a:r>
              <a:rPr lang="en-US" b="0" i="0" dirty="0">
                <a:effectLst/>
                <a:latin typeface="Palatino Linotype" panose="02040502050505030304" pitchFamily="18" charset="0"/>
              </a:rPr>
              <a:t>, </a:t>
            </a:r>
            <a:r>
              <a:rPr lang="en-US" dirty="0">
                <a:latin typeface="Palatino Linotype" panose="02040502050505030304" pitchFamily="18" charset="0"/>
              </a:rPr>
              <a:t>intravenous drug use</a:t>
            </a:r>
            <a:endParaRPr lang="en-US" b="0" i="0" dirty="0">
              <a:effectLst/>
              <a:latin typeface="Palatino Linotype" panose="02040502050505030304" pitchFamily="18" charset="0"/>
            </a:endParaRPr>
          </a:p>
          <a:p>
            <a:pPr>
              <a:buFont typeface="Arial" panose="020B0604020202020204" pitchFamily="34" charset="0"/>
              <a:buChar char="•"/>
            </a:pPr>
            <a:r>
              <a:rPr lang="en-US" b="0" i="0" dirty="0">
                <a:effectLst/>
                <a:latin typeface="Palatino Linotype" panose="02040502050505030304" pitchFamily="18" charset="0"/>
              </a:rPr>
              <a:t>direct extension from adjacent infection: mediastinum, subphrenic, chest wall</a:t>
            </a:r>
            <a:endParaRPr lang="en-US" dirty="0">
              <a:latin typeface="Palatino Linotype" panose="02040502050505030304" pitchFamily="18" charset="0"/>
            </a:endParaRPr>
          </a:p>
        </p:txBody>
      </p:sp>
    </p:spTree>
    <p:extLst>
      <p:ext uri="{BB962C8B-B14F-4D97-AF65-F5344CB8AC3E}">
        <p14:creationId xmlns:p14="http://schemas.microsoft.com/office/powerpoint/2010/main" val="191329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B1DE-EF43-4D33-A130-9232BA76474F}"/>
              </a:ext>
            </a:extLst>
          </p:cNvPr>
          <p:cNvSpPr>
            <a:spLocks noGrp="1"/>
          </p:cNvSpPr>
          <p:nvPr>
            <p:ph type="title"/>
          </p:nvPr>
        </p:nvSpPr>
        <p:spPr/>
        <p:txBody>
          <a:bodyPr>
            <a:normAutofit/>
          </a:bodyPr>
          <a:lstStyle/>
          <a:p>
            <a:r>
              <a:rPr lang="en-US" sz="4400" dirty="0"/>
              <a:t>Imaging appearance</a:t>
            </a:r>
          </a:p>
        </p:txBody>
      </p:sp>
      <p:sp>
        <p:nvSpPr>
          <p:cNvPr id="3" name="Content Placeholder 2">
            <a:extLst>
              <a:ext uri="{FF2B5EF4-FFF2-40B4-BE49-F238E27FC236}">
                <a16:creationId xmlns:a16="http://schemas.microsoft.com/office/drawing/2014/main" id="{3E812049-94B8-4E42-9554-1B5493568F24}"/>
              </a:ext>
            </a:extLst>
          </p:cNvPr>
          <p:cNvSpPr>
            <a:spLocks noGrp="1"/>
          </p:cNvSpPr>
          <p:nvPr>
            <p:ph idx="1"/>
          </p:nvPr>
        </p:nvSpPr>
        <p:spPr>
          <a:xfrm>
            <a:off x="1097280" y="1845733"/>
            <a:ext cx="10808774" cy="4498505"/>
          </a:xfrm>
        </p:spPr>
        <p:txBody>
          <a:bodyPr>
            <a:noAutofit/>
          </a:bodyPr>
          <a:lstStyle/>
          <a:p>
            <a:pPr marL="0" indent="0" algn="l">
              <a:buNone/>
            </a:pPr>
            <a:r>
              <a:rPr lang="en-US" b="1" i="0" dirty="0">
                <a:solidFill>
                  <a:srgbClr val="C00000"/>
                </a:solidFill>
                <a:effectLst/>
                <a:latin typeface="Open Sans" panose="020B0606030504020204" pitchFamily="34" charset="0"/>
              </a:rPr>
              <a:t>Plain radiograph</a:t>
            </a:r>
          </a:p>
          <a:p>
            <a:pPr marL="0" indent="0" algn="l">
              <a:buNone/>
            </a:pPr>
            <a:r>
              <a:rPr lang="en-US" b="0" i="0" dirty="0">
                <a:solidFill>
                  <a:srgbClr val="3D3D3D"/>
                </a:solidFill>
                <a:effectLst/>
                <a:latin typeface="Open Sans" panose="020B0606030504020204" pitchFamily="34" charset="0"/>
              </a:rPr>
              <a:t>The classical appearance : is a cavity containing a gas-fluid level. In general, abscesses are round and appear similar in both frontal and lateral projections. Additionally, all margins are equally well seen, although adjacent consolidation may make the assessment of this difficult. c</a:t>
            </a:r>
            <a:r>
              <a:rPr lang="en-US"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avities typically have a thick-wall (which may become thinner as the surrounding inflammation resolves) and smooth inner margin</a:t>
            </a:r>
            <a:endParaRPr lang="en-US" i="0" dirty="0">
              <a:solidFill>
                <a:srgbClr val="3D3D3D"/>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l">
              <a:buNone/>
            </a:pPr>
            <a:r>
              <a:rPr lang="en-US" b="1" dirty="0">
                <a:solidFill>
                  <a:srgbClr val="C00000"/>
                </a:solidFill>
                <a:latin typeface="Open Sans" panose="020B0606030504020204" pitchFamily="34" charset="0"/>
              </a:rPr>
              <a:t>CT SCAN </a:t>
            </a:r>
          </a:p>
          <a:p>
            <a:pPr marL="0" indent="0" algn="l">
              <a:buNone/>
            </a:pPr>
            <a:r>
              <a:rPr lang="en-US" b="0" i="0" dirty="0">
                <a:solidFill>
                  <a:srgbClr val="3D3D3D"/>
                </a:solidFill>
                <a:effectLst/>
                <a:latin typeface="Open Sans" panose="020B0606030504020204" pitchFamily="34" charset="0"/>
              </a:rPr>
              <a:t>is the most sensitive and specific imaging modality to diagnose a lung abscess. Contrast should be administered, as this enables the identification of the abscess margins, which can otherwise blend with the surrounding consolidated lung.</a:t>
            </a:r>
          </a:p>
          <a:p>
            <a:pPr marL="0" indent="0" algn="l">
              <a:buNone/>
            </a:pPr>
            <a:r>
              <a:rPr lang="en-US" b="0" i="0" dirty="0">
                <a:solidFill>
                  <a:srgbClr val="3D3D3D"/>
                </a:solidFill>
                <a:effectLst/>
                <a:latin typeface="Open Sans" panose="020B0606030504020204" pitchFamily="34" charset="0"/>
              </a:rPr>
              <a:t>Abscesses vary in size and are generally rounded in shape. They may contain only fluid or have a gas-fluid level. Typically, there is surrounding consolidation, although with treatment the cavity will persist longer than consolidation. </a:t>
            </a:r>
          </a:p>
          <a:p>
            <a:endParaRPr lang="en-US" dirty="0"/>
          </a:p>
        </p:txBody>
      </p:sp>
    </p:spTree>
    <p:extLst>
      <p:ext uri="{BB962C8B-B14F-4D97-AF65-F5344CB8AC3E}">
        <p14:creationId xmlns:p14="http://schemas.microsoft.com/office/powerpoint/2010/main" val="163035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944AC-F755-4EF3-98D9-6B4A5E459A85}"/>
              </a:ext>
            </a:extLst>
          </p:cNvPr>
          <p:cNvPicPr>
            <a:picLocks noChangeAspect="1"/>
          </p:cNvPicPr>
          <p:nvPr/>
        </p:nvPicPr>
        <p:blipFill>
          <a:blip r:embed="rId2"/>
          <a:stretch>
            <a:fillRect/>
          </a:stretch>
        </p:blipFill>
        <p:spPr>
          <a:xfrm>
            <a:off x="643467" y="755834"/>
            <a:ext cx="10905066" cy="4825491"/>
          </a:xfrm>
          <a:prstGeom prst="rect">
            <a:avLst/>
          </a:prstGeom>
        </p:spPr>
      </p:pic>
    </p:spTree>
    <p:extLst>
      <p:ext uri="{BB962C8B-B14F-4D97-AF65-F5344CB8AC3E}">
        <p14:creationId xmlns:p14="http://schemas.microsoft.com/office/powerpoint/2010/main" val="11875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ACF389-959F-4A45-BEA8-51F44DC4E5E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Hydatid cyst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76E9EF1-E3CC-49FF-ADC5-439F7F51281C}"/>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US" sz="2800" dirty="0"/>
              <a:t>Metazoal infestation caused by a tapeworm ( usually </a:t>
            </a:r>
            <a:r>
              <a:rPr lang="en-US" sz="2800" i="1" dirty="0"/>
              <a:t>Echinococcus granulosus</a:t>
            </a:r>
            <a:r>
              <a:rPr lang="en-US" sz="2800" dirty="0"/>
              <a:t>).</a:t>
            </a:r>
          </a:p>
          <a:p>
            <a:pPr>
              <a:buFont typeface="Wingdings" panose="05000000000000000000" pitchFamily="2" charset="2"/>
              <a:buChar char="Ø"/>
            </a:pPr>
            <a:r>
              <a:rPr lang="en-US" sz="2800" dirty="0"/>
              <a:t>Cysts develop within the lungs (less commonly within the mediastinum) and are usually solitary, however 10% of cysts are multiple, bilateral, or associated with liver cysts.</a:t>
            </a:r>
          </a:p>
          <a:p>
            <a:pPr>
              <a:buFont typeface="Wingdings" panose="05000000000000000000" pitchFamily="2" charset="2"/>
              <a:buChar char="Ø"/>
            </a:pPr>
            <a:r>
              <a:rPr lang="en-US" sz="2800" dirty="0"/>
              <a:t>At presentation 2/3 of cysts are ruptured (1/3 remain intact). </a:t>
            </a:r>
          </a:p>
          <a:p>
            <a:pPr marL="0" indent="0">
              <a:buNone/>
            </a:pPr>
            <a:endParaRPr lang="en-US" sz="2800" dirty="0"/>
          </a:p>
        </p:txBody>
      </p:sp>
    </p:spTree>
    <p:extLst>
      <p:ext uri="{BB962C8B-B14F-4D97-AF65-F5344CB8AC3E}">
        <p14:creationId xmlns:p14="http://schemas.microsoft.com/office/powerpoint/2010/main" val="248311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AE0357-DE7A-4C2C-9E52-DAD98F2AD414}"/>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Radiological features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C924945-35E9-4267-9569-A3607F99495E}"/>
              </a:ext>
            </a:extLst>
          </p:cNvPr>
          <p:cNvSpPr>
            <a:spLocks noGrp="1"/>
          </p:cNvSpPr>
          <p:nvPr>
            <p:ph idx="1"/>
          </p:nvPr>
        </p:nvSpPr>
        <p:spPr>
          <a:xfrm>
            <a:off x="4365524" y="605896"/>
            <a:ext cx="7531508" cy="5912891"/>
          </a:xfrm>
        </p:spPr>
        <p:txBody>
          <a:bodyPr anchor="ctr">
            <a:normAutofit/>
          </a:bodyPr>
          <a:lstStyle/>
          <a:p>
            <a:r>
              <a:rPr lang="en-US" sz="2800" b="1" u="sng" dirty="0"/>
              <a:t>Unruptured pulmonary cysts</a:t>
            </a:r>
          </a:p>
          <a:p>
            <a:pPr>
              <a:buFont typeface="Wingdings" panose="05000000000000000000" pitchFamily="2" charset="2"/>
              <a:buChar char="§"/>
            </a:pPr>
            <a:r>
              <a:rPr lang="en-US" sz="2800" dirty="0"/>
              <a:t> one or more homogenous roughly spherical or oval, sharply demarcated mass lesions (1-10cm)</a:t>
            </a:r>
          </a:p>
          <a:p>
            <a:pPr>
              <a:buFont typeface="Wingdings" panose="05000000000000000000" pitchFamily="2" charset="2"/>
              <a:buChar char="§"/>
            </a:pPr>
            <a:r>
              <a:rPr lang="en-US" sz="2800" dirty="0"/>
              <a:t> occur particularly within the mid or lower lobes.</a:t>
            </a:r>
          </a:p>
          <a:p>
            <a:pPr>
              <a:buFont typeface="Wingdings" panose="05000000000000000000" pitchFamily="2" charset="2"/>
              <a:buChar char="§"/>
            </a:pPr>
            <a:r>
              <a:rPr lang="en-US" sz="2800" dirty="0"/>
              <a:t> soft tissue density and almost never calcify.</a:t>
            </a:r>
          </a:p>
          <a:p>
            <a:pPr>
              <a:buFont typeface="Wingdings" panose="05000000000000000000" pitchFamily="2" charset="2"/>
              <a:buChar char="§"/>
            </a:pPr>
            <a:r>
              <a:rPr lang="en-US" sz="2800" dirty="0"/>
              <a:t>They are easily deformed where they come up against any major bronchovascular structures: this leads to lobulation or eccentric contour or flattening of their peripheral aspect where they encounter chest wall or mediastinum.</a:t>
            </a:r>
          </a:p>
          <a:p>
            <a:pPr>
              <a:buFont typeface="Wingdings" panose="05000000000000000000" pitchFamily="2" charset="2"/>
              <a:buChar char="§"/>
            </a:pPr>
            <a:r>
              <a:rPr lang="en-US" sz="2800" dirty="0"/>
              <a:t>They can also demonstrate changes in shape with breathing.</a:t>
            </a:r>
          </a:p>
        </p:txBody>
      </p:sp>
    </p:spTree>
    <p:extLst>
      <p:ext uri="{BB962C8B-B14F-4D97-AF65-F5344CB8AC3E}">
        <p14:creationId xmlns:p14="http://schemas.microsoft.com/office/powerpoint/2010/main" val="402616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B94CEAF-7852-4E87-A639-26D3932BBFBF}"/>
              </a:ext>
            </a:extLst>
          </p:cNvPr>
          <p:cNvSpPr>
            <a:spLocks noGrp="1"/>
          </p:cNvSpPr>
          <p:nvPr>
            <p:ph idx="1"/>
          </p:nvPr>
        </p:nvSpPr>
        <p:spPr>
          <a:xfrm>
            <a:off x="4237703" y="605896"/>
            <a:ext cx="7374193" cy="5962052"/>
          </a:xfrm>
        </p:spPr>
        <p:txBody>
          <a:bodyPr anchor="ctr">
            <a:normAutofit/>
          </a:bodyPr>
          <a:lstStyle/>
          <a:p>
            <a:r>
              <a:rPr lang="en-US" sz="2400" b="1" u="sng" dirty="0"/>
              <a:t>Ruptured pulmonary cyst</a:t>
            </a:r>
          </a:p>
          <a:p>
            <a:r>
              <a:rPr lang="en-US" sz="2400" b="0" i="0" u="none" strike="noStrike" baseline="0" dirty="0">
                <a:latin typeface="AdvP7C2E"/>
              </a:rPr>
              <a:t>If there is disruption of the inner layers a complex cavitary lesion results which can demonstrate an air fluid level or the following signs: </a:t>
            </a:r>
          </a:p>
          <a:p>
            <a:r>
              <a:rPr lang="en-US" sz="2400" b="0" i="0" u="none" strike="noStrike" baseline="0" dirty="0">
                <a:solidFill>
                  <a:srgbClr val="C00000"/>
                </a:solidFill>
                <a:latin typeface="AdvP3E010A"/>
              </a:rPr>
              <a:t>‘Double wall’ sign</a:t>
            </a:r>
            <a:r>
              <a:rPr lang="en-US" sz="2400" b="0" i="0" u="none" strike="noStrike" baseline="0" dirty="0">
                <a:latin typeface="AdvP3E010A"/>
              </a:rPr>
              <a:t>: </a:t>
            </a:r>
            <a:r>
              <a:rPr lang="en-US" sz="2400" b="0" i="0" u="none" strike="noStrike" baseline="0" dirty="0" err="1">
                <a:latin typeface="AdvP7C2E"/>
              </a:rPr>
              <a:t>ectocyst</a:t>
            </a:r>
            <a:r>
              <a:rPr lang="en-US" sz="2400" b="0" i="0" u="none" strike="noStrike" baseline="0" dirty="0">
                <a:latin typeface="AdvP7C2E"/>
              </a:rPr>
              <a:t> has separated from the </a:t>
            </a:r>
            <a:r>
              <a:rPr lang="en-US" sz="2400" b="0" i="0" u="none" strike="noStrike" baseline="0" dirty="0" err="1">
                <a:latin typeface="AdvP7C2E"/>
              </a:rPr>
              <a:t>pericyst</a:t>
            </a:r>
            <a:endParaRPr lang="en-US" sz="2400" b="0" i="0" u="none" strike="noStrike" baseline="0" dirty="0">
              <a:latin typeface="AdvP7C2E"/>
            </a:endParaRPr>
          </a:p>
          <a:p>
            <a:r>
              <a:rPr lang="en-US" sz="2400" b="0" i="0" u="none" strike="noStrike" baseline="0" dirty="0">
                <a:solidFill>
                  <a:srgbClr val="C00000"/>
                </a:solidFill>
                <a:latin typeface="AdvP3E010A"/>
              </a:rPr>
              <a:t>‘Water lily’ sign</a:t>
            </a:r>
            <a:r>
              <a:rPr lang="en-US" sz="2400" b="0" i="0" u="none" strike="noStrike" baseline="0" dirty="0">
                <a:latin typeface="AdvP3E010A"/>
              </a:rPr>
              <a:t>: </a:t>
            </a:r>
            <a:r>
              <a:rPr lang="en-US" sz="2400" b="0" i="0" u="none" strike="noStrike" baseline="0" dirty="0">
                <a:latin typeface="AdvP7C2E"/>
              </a:rPr>
              <a:t>a floating membrane</a:t>
            </a:r>
          </a:p>
          <a:p>
            <a:pPr marL="0" indent="0">
              <a:buNone/>
            </a:pPr>
            <a:r>
              <a:rPr lang="en-US" sz="2400" b="0" i="0" u="none" strike="noStrike" baseline="0" dirty="0">
                <a:latin typeface="AdvTT4ff65459"/>
              </a:rPr>
              <a:t> </a:t>
            </a:r>
            <a:r>
              <a:rPr lang="en-US" sz="2400" b="0" i="0" u="none" strike="noStrike" baseline="0" dirty="0">
                <a:solidFill>
                  <a:srgbClr val="C00000"/>
                </a:solidFill>
                <a:latin typeface="AdvP3E010A"/>
              </a:rPr>
              <a:t>‘Rising sun’/‘serpent’ sign</a:t>
            </a:r>
            <a:r>
              <a:rPr lang="en-US" sz="2400" b="0" i="0" u="none" strike="noStrike" baseline="0" dirty="0">
                <a:latin typeface="AdvP3E010A"/>
              </a:rPr>
              <a:t>: </a:t>
            </a:r>
            <a:r>
              <a:rPr lang="en-US" sz="2400" b="0" i="0" u="none" strike="noStrike" baseline="0" dirty="0">
                <a:latin typeface="AdvP7C2E"/>
              </a:rPr>
              <a:t>an essentially dry cyst with crumpled membranes lying at its bottom</a:t>
            </a:r>
          </a:p>
          <a:p>
            <a:r>
              <a:rPr lang="en-US" sz="2400" b="0" i="0" u="none" strike="noStrike" baseline="0" dirty="0">
                <a:solidFill>
                  <a:srgbClr val="C00000"/>
                </a:solidFill>
                <a:latin typeface="AdvP3E010A"/>
              </a:rPr>
              <a:t>‘Empty cyst’ sign</a:t>
            </a:r>
            <a:r>
              <a:rPr lang="en-US" sz="2400" b="0" i="0" u="none" strike="noStrike" baseline="0" dirty="0">
                <a:latin typeface="AdvP3E010A"/>
              </a:rPr>
              <a:t>: </a:t>
            </a:r>
            <a:r>
              <a:rPr lang="en-US" sz="2400" b="0" i="0" u="none" strike="noStrike" baseline="0" dirty="0">
                <a:latin typeface="AdvP7C2E"/>
              </a:rPr>
              <a:t>a cyst with all its contents expectorated</a:t>
            </a:r>
          </a:p>
          <a:p>
            <a:r>
              <a:rPr lang="en-US" sz="2400" dirty="0">
                <a:latin typeface="AdvP7C2E"/>
              </a:rPr>
              <a:t>* </a:t>
            </a:r>
            <a:r>
              <a:rPr lang="en-US" sz="2400" b="0" i="0" u="none" strike="noStrike" baseline="0" dirty="0">
                <a:latin typeface="AdvP7C2E"/>
              </a:rPr>
              <a:t>Rupture into the pleural space can cause an effusion or if there is additional airway communication a hydropneumothorax</a:t>
            </a:r>
            <a:endParaRPr lang="en-US" sz="2400" dirty="0"/>
          </a:p>
          <a:p>
            <a:endParaRPr lang="en-US" sz="2400" dirty="0"/>
          </a:p>
        </p:txBody>
      </p:sp>
    </p:spTree>
    <p:extLst>
      <p:ext uri="{BB962C8B-B14F-4D97-AF65-F5344CB8AC3E}">
        <p14:creationId xmlns:p14="http://schemas.microsoft.com/office/powerpoint/2010/main" val="3227828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BC8AF2-E10D-499A-9928-D2EE53AB3508}"/>
              </a:ext>
            </a:extLst>
          </p:cNvPr>
          <p:cNvPicPr>
            <a:picLocks noChangeAspect="1"/>
          </p:cNvPicPr>
          <p:nvPr/>
        </p:nvPicPr>
        <p:blipFill>
          <a:blip r:embed="rId2"/>
          <a:stretch>
            <a:fillRect/>
          </a:stretch>
        </p:blipFill>
        <p:spPr>
          <a:xfrm>
            <a:off x="4322201" y="1062868"/>
            <a:ext cx="3517119" cy="4289216"/>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CCAEF62-96BB-4C5D-9FA9-DED74F001B98}"/>
              </a:ext>
            </a:extLst>
          </p:cNvPr>
          <p:cNvPicPr>
            <a:picLocks noChangeAspect="1"/>
          </p:cNvPicPr>
          <p:nvPr/>
        </p:nvPicPr>
        <p:blipFill>
          <a:blip r:embed="rId3"/>
          <a:stretch>
            <a:fillRect/>
          </a:stretch>
        </p:blipFill>
        <p:spPr>
          <a:xfrm>
            <a:off x="8156302" y="1259911"/>
            <a:ext cx="3920593" cy="3907270"/>
          </a:xfrm>
          <a:prstGeom prst="rect">
            <a:avLst/>
          </a:prstGeom>
        </p:spPr>
      </p:pic>
      <p:cxnSp>
        <p:nvCxnSpPr>
          <p:cNvPr id="14"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DE4A113-5863-4A84-9623-612591464624}"/>
              </a:ext>
            </a:extLst>
          </p:cNvPr>
          <p:cNvPicPr>
            <a:picLocks noChangeAspect="1"/>
          </p:cNvPicPr>
          <p:nvPr/>
        </p:nvPicPr>
        <p:blipFill>
          <a:blip r:embed="rId4"/>
          <a:stretch>
            <a:fillRect/>
          </a:stretch>
        </p:blipFill>
        <p:spPr>
          <a:xfrm>
            <a:off x="69380" y="1062867"/>
            <a:ext cx="3935827" cy="4296363"/>
          </a:xfrm>
          <a:prstGeom prst="rect">
            <a:avLst/>
          </a:prstGeom>
        </p:spPr>
      </p:pic>
    </p:spTree>
    <p:extLst>
      <p:ext uri="{BB962C8B-B14F-4D97-AF65-F5344CB8AC3E}">
        <p14:creationId xmlns:p14="http://schemas.microsoft.com/office/powerpoint/2010/main" val="313292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2D381-FD82-4730-B701-CD10B1E589A9}"/>
              </a:ext>
            </a:extLst>
          </p:cNvPr>
          <p:cNvPicPr>
            <a:picLocks noChangeAspect="1"/>
          </p:cNvPicPr>
          <p:nvPr/>
        </p:nvPicPr>
        <p:blipFill>
          <a:blip r:embed="rId2"/>
          <a:stretch>
            <a:fillRect/>
          </a:stretch>
        </p:blipFill>
        <p:spPr>
          <a:xfrm>
            <a:off x="2630748" y="546755"/>
            <a:ext cx="6286518" cy="5099065"/>
          </a:xfrm>
          <a:prstGeom prst="rect">
            <a:avLst/>
          </a:prstGeom>
        </p:spPr>
      </p:pic>
    </p:spTree>
    <p:extLst>
      <p:ext uri="{BB962C8B-B14F-4D97-AF65-F5344CB8AC3E}">
        <p14:creationId xmlns:p14="http://schemas.microsoft.com/office/powerpoint/2010/main" val="37436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B72DD1-C167-4B60-B7A2-B84DF71941B8}"/>
              </a:ext>
            </a:extLst>
          </p:cNvPr>
          <p:cNvPicPr>
            <a:picLocks noChangeAspect="1"/>
          </p:cNvPicPr>
          <p:nvPr/>
        </p:nvPicPr>
        <p:blipFill>
          <a:blip r:embed="rId2"/>
          <a:stretch>
            <a:fillRect/>
          </a:stretch>
        </p:blipFill>
        <p:spPr>
          <a:xfrm>
            <a:off x="861323" y="999240"/>
            <a:ext cx="10337376" cy="5250731"/>
          </a:xfrm>
          <a:prstGeom prst="rect">
            <a:avLst/>
          </a:prstGeom>
        </p:spPr>
      </p:pic>
    </p:spTree>
    <p:extLst>
      <p:ext uri="{BB962C8B-B14F-4D97-AF65-F5344CB8AC3E}">
        <p14:creationId xmlns:p14="http://schemas.microsoft.com/office/powerpoint/2010/main" val="347769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Objectives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US" sz="3200" dirty="0"/>
              <a:t> Pulmonary collapse</a:t>
            </a:r>
          </a:p>
          <a:p>
            <a:pPr>
              <a:buFont typeface="Wingdings" panose="05000000000000000000" pitchFamily="2" charset="2"/>
              <a:buChar char="Ø"/>
            </a:pPr>
            <a:r>
              <a:rPr lang="en-US" sz="3200" dirty="0"/>
              <a:t> Solitary pulmonary nodule</a:t>
            </a:r>
          </a:p>
          <a:p>
            <a:pPr>
              <a:buFont typeface="Wingdings" panose="05000000000000000000" pitchFamily="2" charset="2"/>
              <a:buChar char="Ø"/>
            </a:pPr>
            <a:r>
              <a:rPr lang="en-US" sz="3200" dirty="0"/>
              <a:t>Multiple pulmonary nodules</a:t>
            </a:r>
          </a:p>
          <a:p>
            <a:pPr>
              <a:buFont typeface="Wingdings" panose="05000000000000000000" pitchFamily="2" charset="2"/>
              <a:buChar char="Ø"/>
            </a:pPr>
            <a:r>
              <a:rPr lang="en-US" sz="3200" dirty="0"/>
              <a:t>Mediastinal mass</a:t>
            </a:r>
          </a:p>
          <a:p>
            <a:pPr>
              <a:buFont typeface="Wingdings" panose="05000000000000000000" pitchFamily="2" charset="2"/>
              <a:buChar char="Ø"/>
            </a:pPr>
            <a:r>
              <a:rPr lang="en-US" sz="3200" dirty="0"/>
              <a:t>Hilar disorders</a:t>
            </a:r>
          </a:p>
          <a:p>
            <a:pPr>
              <a:buFont typeface="Wingdings" panose="05000000000000000000" pitchFamily="2" charset="2"/>
              <a:buChar char="Ø"/>
            </a:pPr>
            <a:r>
              <a:rPr lang="en-US" sz="3200" dirty="0"/>
              <a:t>Pleural disorders</a:t>
            </a:r>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4000897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D3704-3087-44EB-B39D-17B7148D3A16}"/>
              </a:ext>
            </a:extLst>
          </p:cNvPr>
          <p:cNvPicPr>
            <a:picLocks noChangeAspect="1"/>
          </p:cNvPicPr>
          <p:nvPr/>
        </p:nvPicPr>
        <p:blipFill>
          <a:blip r:embed="rId2"/>
          <a:stretch>
            <a:fillRect/>
          </a:stretch>
        </p:blipFill>
        <p:spPr>
          <a:xfrm>
            <a:off x="1514163" y="1545995"/>
            <a:ext cx="8505107" cy="4107730"/>
          </a:xfrm>
          <a:prstGeom prst="rect">
            <a:avLst/>
          </a:prstGeom>
        </p:spPr>
      </p:pic>
    </p:spTree>
    <p:extLst>
      <p:ext uri="{BB962C8B-B14F-4D97-AF65-F5344CB8AC3E}">
        <p14:creationId xmlns:p14="http://schemas.microsoft.com/office/powerpoint/2010/main" val="439158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4991-44DE-4026-962D-494727655609}"/>
              </a:ext>
            </a:extLst>
          </p:cNvPr>
          <p:cNvSpPr>
            <a:spLocks noGrp="1"/>
          </p:cNvSpPr>
          <p:nvPr>
            <p:ph type="title"/>
          </p:nvPr>
        </p:nvSpPr>
        <p:spPr/>
        <p:txBody>
          <a:bodyPr/>
          <a:lstStyle/>
          <a:p>
            <a:r>
              <a:rPr lang="en-US"/>
              <a:t>Mediastinal masses</a:t>
            </a:r>
            <a:endParaRPr lang="en-US" dirty="0"/>
          </a:p>
        </p:txBody>
      </p:sp>
      <p:sp>
        <p:nvSpPr>
          <p:cNvPr id="3" name="Content Placeholder 2">
            <a:extLst>
              <a:ext uri="{FF2B5EF4-FFF2-40B4-BE49-F238E27FC236}">
                <a16:creationId xmlns:a16="http://schemas.microsoft.com/office/drawing/2014/main" id="{0907CE51-C11C-4010-A1C2-9A14E75F92FE}"/>
              </a:ext>
            </a:extLst>
          </p:cNvPr>
          <p:cNvSpPr>
            <a:spLocks noGrp="1"/>
          </p:cNvSpPr>
          <p:nvPr>
            <p:ph idx="1"/>
          </p:nvPr>
        </p:nvSpPr>
        <p:spPr>
          <a:xfrm>
            <a:off x="1097280" y="1845734"/>
            <a:ext cx="10058400" cy="4328924"/>
          </a:xfrm>
        </p:spPr>
        <p:txBody>
          <a:bodyPr>
            <a:normAutofit/>
          </a:bodyPr>
          <a:lstStyle/>
          <a:p>
            <a:r>
              <a:rPr lang="en-US" sz="2800" b="1" dirty="0"/>
              <a:t>Signs on CXR</a:t>
            </a:r>
          </a:p>
          <a:p>
            <a:pPr algn="l">
              <a:buFont typeface="Arial" panose="020B0604020202020204" pitchFamily="34" charset="0"/>
              <a:buChar char="•"/>
            </a:pPr>
            <a:r>
              <a:rPr lang="en-US" sz="2800" dirty="0">
                <a:latin typeface="Palatino-Roman"/>
              </a:rPr>
              <a:t> C</a:t>
            </a:r>
            <a:r>
              <a:rPr lang="en-US" sz="2800" b="0" i="0" u="none" strike="noStrike" baseline="0" dirty="0">
                <a:latin typeface="Palatino-Roman"/>
              </a:rPr>
              <a:t>entral opacity or mass</a:t>
            </a:r>
          </a:p>
          <a:p>
            <a:pPr algn="l">
              <a:buFont typeface="Arial" panose="020B0604020202020204" pitchFamily="34" charset="0"/>
              <a:buChar char="•"/>
            </a:pPr>
            <a:r>
              <a:rPr lang="en-US" sz="2800" b="0" i="0" u="none" strike="noStrike" baseline="0" dirty="0">
                <a:latin typeface="Palatino-Roman"/>
              </a:rPr>
              <a:t> Continuity with the mediastinal outline</a:t>
            </a:r>
          </a:p>
          <a:p>
            <a:pPr algn="l">
              <a:buFont typeface="Arial" panose="020B0604020202020204" pitchFamily="34" charset="0"/>
              <a:buChar char="•"/>
            </a:pPr>
            <a:r>
              <a:rPr lang="en-US" sz="2800" dirty="0">
                <a:latin typeface="Palatino-Roman"/>
              </a:rPr>
              <a:t> </a:t>
            </a:r>
            <a:r>
              <a:rPr lang="en-US" sz="2800" b="0" i="0" u="none" strike="noStrike" baseline="0" dirty="0">
                <a:latin typeface="Palatino-Roman"/>
              </a:rPr>
              <a:t>Sharp margin</a:t>
            </a:r>
          </a:p>
          <a:p>
            <a:pPr algn="l">
              <a:buFont typeface="Arial" panose="020B0604020202020204" pitchFamily="34" charset="0"/>
              <a:buChar char="•"/>
            </a:pPr>
            <a:r>
              <a:rPr lang="en-US" sz="2800" dirty="0">
                <a:latin typeface="Palatino-Roman"/>
              </a:rPr>
              <a:t> </a:t>
            </a:r>
            <a:r>
              <a:rPr lang="en-US" sz="2800" b="0" i="0" u="none" strike="noStrike" baseline="0" dirty="0">
                <a:latin typeface="Palatino-Roman"/>
              </a:rPr>
              <a:t>Convex margin</a:t>
            </a:r>
          </a:p>
          <a:p>
            <a:pPr algn="l">
              <a:buFont typeface="Arial" panose="020B0604020202020204" pitchFamily="34" charset="0"/>
              <a:buChar char="•"/>
            </a:pPr>
            <a:r>
              <a:rPr lang="en-US" sz="2800" dirty="0">
                <a:latin typeface="Palatino-Roman"/>
              </a:rPr>
              <a:t> A</a:t>
            </a:r>
            <a:r>
              <a:rPr lang="en-US" sz="2800" b="0" i="0" u="none" strike="noStrike" baseline="0" dirty="0">
                <a:latin typeface="Palatino-Roman"/>
              </a:rPr>
              <a:t>bsence of air bronchograms</a:t>
            </a:r>
          </a:p>
          <a:p>
            <a:pPr marL="0" indent="0" algn="l">
              <a:buNone/>
            </a:pPr>
            <a:r>
              <a:rPr lang="en-US" sz="2800" dirty="0">
                <a:latin typeface="Palatino-Roman"/>
              </a:rPr>
              <a:t>*** the differential diagnosis is based on localization to anterior, middle or posterior mediastinum.</a:t>
            </a:r>
            <a:endParaRPr lang="en-US" sz="2800" dirty="0"/>
          </a:p>
        </p:txBody>
      </p:sp>
    </p:spTree>
    <p:extLst>
      <p:ext uri="{BB962C8B-B14F-4D97-AF65-F5344CB8AC3E}">
        <p14:creationId xmlns:p14="http://schemas.microsoft.com/office/powerpoint/2010/main" val="3362702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4A65-84B5-4F1F-881C-581D4F4A5199}"/>
              </a:ext>
            </a:extLst>
          </p:cNvPr>
          <p:cNvSpPr>
            <a:spLocks noGrp="1"/>
          </p:cNvSpPr>
          <p:nvPr>
            <p:ph type="title"/>
          </p:nvPr>
        </p:nvSpPr>
        <p:spPr/>
        <p:txBody>
          <a:bodyPr/>
          <a:lstStyle/>
          <a:p>
            <a:r>
              <a:rPr lang="en-US" dirty="0"/>
              <a:t>Common causes of mediastinal masses</a:t>
            </a:r>
          </a:p>
        </p:txBody>
      </p:sp>
      <p:sp>
        <p:nvSpPr>
          <p:cNvPr id="3" name="Content Placeholder 2">
            <a:extLst>
              <a:ext uri="{FF2B5EF4-FFF2-40B4-BE49-F238E27FC236}">
                <a16:creationId xmlns:a16="http://schemas.microsoft.com/office/drawing/2014/main" id="{5E9BBAAF-0B79-40A4-AE8F-C50BB549FDAC}"/>
              </a:ext>
            </a:extLst>
          </p:cNvPr>
          <p:cNvSpPr>
            <a:spLocks noGrp="1"/>
          </p:cNvSpPr>
          <p:nvPr>
            <p:ph idx="1"/>
          </p:nvPr>
        </p:nvSpPr>
        <p:spPr>
          <a:xfrm>
            <a:off x="1097279" y="1845734"/>
            <a:ext cx="10705079" cy="4441944"/>
          </a:xfrm>
        </p:spPr>
        <p:txBody>
          <a:bodyPr>
            <a:normAutofit fontScale="92500" lnSpcReduction="20000"/>
          </a:bodyPr>
          <a:lstStyle/>
          <a:p>
            <a:pPr>
              <a:buFont typeface="Wingdings" panose="05000000000000000000" pitchFamily="2" charset="2"/>
              <a:buChar char="Ø"/>
            </a:pPr>
            <a:r>
              <a:rPr lang="en-US" sz="2800" dirty="0"/>
              <a:t> Intrathoracic thyroid masses (goiters): frequent cause of superior mediastinal mass and characteristically the mass extend to merge with soft tissue of neck, almost invariably compress or displace the trachea.</a:t>
            </a:r>
          </a:p>
          <a:p>
            <a:pPr>
              <a:buFont typeface="Wingdings" panose="05000000000000000000" pitchFamily="2" charset="2"/>
              <a:buChar char="Ø"/>
            </a:pPr>
            <a:r>
              <a:rPr lang="en-US" sz="2800" dirty="0"/>
              <a:t> lymphadenopathy: any of the three compartments, possible to diagnose from their lobulated outline and the multiple location involved.</a:t>
            </a:r>
          </a:p>
          <a:p>
            <a:pPr>
              <a:buFont typeface="Wingdings" panose="05000000000000000000" pitchFamily="2" charset="2"/>
              <a:buChar char="Ø"/>
            </a:pPr>
            <a:r>
              <a:rPr lang="en-US" sz="2800" dirty="0"/>
              <a:t>Neurogenic tumors: commonest cause of posterior mediastinal mass, pressure deformity of the adjacent ribs and thoracic spine is often visible.</a:t>
            </a:r>
          </a:p>
          <a:p>
            <a:pPr>
              <a:buFont typeface="Wingdings" panose="05000000000000000000" pitchFamily="2" charset="2"/>
              <a:buChar char="Ø"/>
            </a:pPr>
            <a:r>
              <a:rPr lang="en-US" sz="2800" dirty="0"/>
              <a:t> Certain tumors such as dermoid cysts and thymoma are confined to anterior mediastinum.</a:t>
            </a:r>
          </a:p>
          <a:p>
            <a:pPr>
              <a:buFont typeface="Wingdings" panose="05000000000000000000" pitchFamily="2" charset="2"/>
              <a:buChar char="Ø"/>
            </a:pPr>
            <a:r>
              <a:rPr lang="en-US" sz="2800" dirty="0"/>
              <a:t> Aneurysms of the aorta </a:t>
            </a:r>
          </a:p>
          <a:p>
            <a:pPr>
              <a:buFont typeface="Wingdings" panose="05000000000000000000" pitchFamily="2" charset="2"/>
              <a:buChar char="Ø"/>
            </a:pPr>
            <a:r>
              <a:rPr lang="en-US" sz="2800" dirty="0"/>
              <a:t>Hiatus hernia: often contains air or a fluid level.</a:t>
            </a:r>
          </a:p>
        </p:txBody>
      </p:sp>
    </p:spTree>
    <p:extLst>
      <p:ext uri="{BB962C8B-B14F-4D97-AF65-F5344CB8AC3E}">
        <p14:creationId xmlns:p14="http://schemas.microsoft.com/office/powerpoint/2010/main" val="3176778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0055AF-5232-48C5-BAA2-60772258B6C0}"/>
              </a:ext>
            </a:extLst>
          </p:cNvPr>
          <p:cNvPicPr>
            <a:picLocks noChangeAspect="1"/>
          </p:cNvPicPr>
          <p:nvPr/>
        </p:nvPicPr>
        <p:blipFill>
          <a:blip r:embed="rId2"/>
          <a:stretch>
            <a:fillRect/>
          </a:stretch>
        </p:blipFill>
        <p:spPr>
          <a:xfrm>
            <a:off x="1039536" y="643467"/>
            <a:ext cx="4499527" cy="5050225"/>
          </a:xfrm>
          <a:prstGeom prst="rect">
            <a:avLst/>
          </a:prstGeom>
        </p:spPr>
      </p:pic>
      <p:pic>
        <p:nvPicPr>
          <p:cNvPr id="5" name="Picture 4">
            <a:extLst>
              <a:ext uri="{FF2B5EF4-FFF2-40B4-BE49-F238E27FC236}">
                <a16:creationId xmlns:a16="http://schemas.microsoft.com/office/drawing/2014/main" id="{32A94CDC-3B96-44E8-9022-4F0478BCBBD8}"/>
              </a:ext>
            </a:extLst>
          </p:cNvPr>
          <p:cNvPicPr>
            <a:picLocks noChangeAspect="1"/>
          </p:cNvPicPr>
          <p:nvPr/>
        </p:nvPicPr>
        <p:blipFill>
          <a:blip r:embed="rId3"/>
          <a:stretch>
            <a:fillRect/>
          </a:stretch>
        </p:blipFill>
        <p:spPr>
          <a:xfrm>
            <a:off x="6480267" y="643467"/>
            <a:ext cx="4844863" cy="5050225"/>
          </a:xfrm>
          <a:prstGeom prst="rect">
            <a:avLst/>
          </a:prstGeom>
        </p:spPr>
      </p:pic>
      <p:sp>
        <p:nvSpPr>
          <p:cNvPr id="12" name="Rectangle 11">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572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1CA3-9693-4C79-9EF3-983C96A26A18}"/>
              </a:ext>
            </a:extLst>
          </p:cNvPr>
          <p:cNvSpPr>
            <a:spLocks noGrp="1"/>
          </p:cNvSpPr>
          <p:nvPr>
            <p:ph type="title"/>
          </p:nvPr>
        </p:nvSpPr>
        <p:spPr/>
        <p:txBody>
          <a:bodyPr/>
          <a:lstStyle/>
          <a:p>
            <a:r>
              <a:rPr lang="en-US" dirty="0"/>
              <a:t>Hilar disorders </a:t>
            </a:r>
          </a:p>
        </p:txBody>
      </p:sp>
      <p:sp>
        <p:nvSpPr>
          <p:cNvPr id="3" name="Content Placeholder 2">
            <a:extLst>
              <a:ext uri="{FF2B5EF4-FFF2-40B4-BE49-F238E27FC236}">
                <a16:creationId xmlns:a16="http://schemas.microsoft.com/office/drawing/2014/main" id="{A5B5FBDA-5C31-45F3-97B5-3098ED832F65}"/>
              </a:ext>
            </a:extLst>
          </p:cNvPr>
          <p:cNvSpPr>
            <a:spLocks noGrp="1"/>
          </p:cNvSpPr>
          <p:nvPr>
            <p:ph idx="1"/>
          </p:nvPr>
        </p:nvSpPr>
        <p:spPr>
          <a:xfrm>
            <a:off x="820132" y="1845733"/>
            <a:ext cx="10944520" cy="4375957"/>
          </a:xfrm>
        </p:spPr>
        <p:txBody>
          <a:bodyPr>
            <a:normAutofit fontScale="92500" lnSpcReduction="10000"/>
          </a:bodyPr>
          <a:lstStyle/>
          <a:p>
            <a:pPr algn="l"/>
            <a:r>
              <a:rPr lang="en-US" sz="2400" b="0" i="0" u="none" strike="noStrike" baseline="0" dirty="0">
                <a:latin typeface="Palatino-Roman"/>
              </a:rPr>
              <a:t>Each hilar complex as seen on the PA and lateral chest radiographs comprises the proximal pulmonary arteries, bronchus, pulmonary veins and lymph nodes.</a:t>
            </a:r>
          </a:p>
          <a:p>
            <a:pPr algn="l"/>
            <a:r>
              <a:rPr lang="en-US" sz="2400" b="0" i="0" u="sng" strike="noStrike" baseline="0" dirty="0">
                <a:solidFill>
                  <a:srgbClr val="000000"/>
                </a:solidFill>
                <a:latin typeface="Palatino-Roman"/>
              </a:rPr>
              <a:t>Causes of unilateral hilar enlargement:</a:t>
            </a:r>
          </a:p>
          <a:p>
            <a:pPr algn="l"/>
            <a:r>
              <a:rPr lang="en-US" sz="2400" b="0" i="0" u="none" strike="noStrike" baseline="0" dirty="0">
                <a:solidFill>
                  <a:srgbClr val="000000"/>
                </a:solidFill>
                <a:latin typeface="Palatino-Roman"/>
              </a:rPr>
              <a:t>• Bronchial carcinoma </a:t>
            </a:r>
          </a:p>
          <a:p>
            <a:pPr algn="l"/>
            <a:r>
              <a:rPr lang="en-US" sz="2400" b="0" i="0" u="none" strike="noStrike" baseline="0" dirty="0">
                <a:solidFill>
                  <a:srgbClr val="000000"/>
                </a:solidFill>
                <a:latin typeface="Palatino-Roman"/>
              </a:rPr>
              <a:t>• Infective causes: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TB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Mycoplasma</a:t>
            </a:r>
          </a:p>
          <a:p>
            <a:pPr algn="l"/>
            <a:r>
              <a:rPr lang="en-US" sz="2400" b="0" i="0" u="none" strike="noStrike" baseline="0" dirty="0">
                <a:solidFill>
                  <a:srgbClr val="000000"/>
                </a:solidFill>
                <a:latin typeface="Palatino-Roman"/>
              </a:rPr>
              <a:t>• Perihilar pneumonia</a:t>
            </a:r>
          </a:p>
          <a:p>
            <a:pPr algn="l"/>
            <a:r>
              <a:rPr lang="en-US" sz="2400" b="0" i="0" u="none" strike="noStrike" baseline="0" dirty="0">
                <a:solidFill>
                  <a:srgbClr val="000000"/>
                </a:solidFill>
                <a:latin typeface="Palatino-Roman"/>
              </a:rPr>
              <a:t>• Other causes of lymphadenopathy (more commonly bilateral):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Lymphoma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Sarcoidosis</a:t>
            </a:r>
          </a:p>
          <a:p>
            <a:pPr algn="l"/>
            <a:r>
              <a:rPr lang="en-US" sz="2400" b="0" i="0" u="none" strike="noStrike" baseline="0" dirty="0">
                <a:solidFill>
                  <a:srgbClr val="000000"/>
                </a:solidFill>
                <a:latin typeface="Palatino-Roman"/>
              </a:rPr>
              <a:t>• Causes of enlargement of a single pulmonary artery: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Post-stenotic dilatation on the left side due to pulmonary stenosis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Massive unilateral pulmonary embolus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Pulmonary artery aneurysm</a:t>
            </a:r>
            <a:endParaRPr lang="en-US" sz="2800" dirty="0"/>
          </a:p>
        </p:txBody>
      </p:sp>
    </p:spTree>
    <p:extLst>
      <p:ext uri="{BB962C8B-B14F-4D97-AF65-F5344CB8AC3E}">
        <p14:creationId xmlns:p14="http://schemas.microsoft.com/office/powerpoint/2010/main" val="305537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0ED84B1-6522-4B3B-B8E0-DA969F523BDC}"/>
              </a:ext>
            </a:extLst>
          </p:cNvPr>
          <p:cNvSpPr>
            <a:spLocks noGrp="1"/>
          </p:cNvSpPr>
          <p:nvPr>
            <p:ph idx="1"/>
          </p:nvPr>
        </p:nvSpPr>
        <p:spPr>
          <a:xfrm>
            <a:off x="4742016" y="605896"/>
            <a:ext cx="6413663" cy="5646208"/>
          </a:xfrm>
        </p:spPr>
        <p:txBody>
          <a:bodyPr anchor="ctr">
            <a:normAutofit/>
          </a:bodyPr>
          <a:lstStyle/>
          <a:p>
            <a:r>
              <a:rPr lang="en-US" sz="2800" b="0" i="0" u="sng" strike="noStrike" baseline="0" dirty="0">
                <a:latin typeface="Palatino-Roman"/>
              </a:rPr>
              <a:t>Causes of bilateral hilar enlargement</a:t>
            </a:r>
            <a:r>
              <a:rPr lang="en-US" sz="2800" b="0" i="0" u="none" strike="noStrike" baseline="0" dirty="0">
                <a:latin typeface="Palatino-Roman"/>
              </a:rPr>
              <a:t>:</a:t>
            </a:r>
          </a:p>
          <a:p>
            <a:r>
              <a:rPr lang="en-US" sz="2800" b="0" i="0" u="none" strike="noStrike" baseline="0" dirty="0">
                <a:latin typeface="Palatino-Roman"/>
              </a:rPr>
              <a:t>• Bilateral pulmonary artery enlargement: pulmonary arterial hypertension</a:t>
            </a:r>
          </a:p>
          <a:p>
            <a:r>
              <a:rPr lang="en-US" sz="2800" b="0" i="0" u="none" strike="noStrike" baseline="0" dirty="0">
                <a:latin typeface="Palatino-Roman"/>
              </a:rPr>
              <a:t>• Lymphoma : often asymmetrical</a:t>
            </a:r>
          </a:p>
          <a:p>
            <a:r>
              <a:rPr lang="en-US" sz="2800" b="0" i="0" u="none" strike="noStrike" baseline="0" dirty="0">
                <a:latin typeface="Palatino-Roman"/>
              </a:rPr>
              <a:t>• Metastatic malignancy: bronchogenic carcinoma or non-pulmonary primary, e.g.</a:t>
            </a:r>
            <a:r>
              <a:rPr lang="en-US" sz="2800" dirty="0">
                <a:latin typeface="Palatino-Roman"/>
              </a:rPr>
              <a:t>, </a:t>
            </a:r>
            <a:r>
              <a:rPr lang="en-US" sz="2800" b="0" i="0" u="none" strike="noStrike" baseline="0" dirty="0">
                <a:latin typeface="Palatino-Roman"/>
              </a:rPr>
              <a:t>testis</a:t>
            </a:r>
          </a:p>
          <a:p>
            <a:r>
              <a:rPr lang="en-US" sz="2800" b="0" i="0" u="none" strike="noStrike" baseline="0" dirty="0">
                <a:latin typeface="Palatino-Roman"/>
              </a:rPr>
              <a:t>• Sarcoidosis </a:t>
            </a:r>
            <a:endParaRPr lang="en-US" sz="2800" dirty="0"/>
          </a:p>
        </p:txBody>
      </p:sp>
    </p:spTree>
    <p:extLst>
      <p:ext uri="{BB962C8B-B14F-4D97-AF65-F5344CB8AC3E}">
        <p14:creationId xmlns:p14="http://schemas.microsoft.com/office/powerpoint/2010/main" val="1245278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397220-CFB0-41D9-B939-B6A8998F9669}"/>
              </a:ext>
            </a:extLst>
          </p:cNvPr>
          <p:cNvPicPr>
            <a:picLocks noChangeAspect="1"/>
          </p:cNvPicPr>
          <p:nvPr/>
        </p:nvPicPr>
        <p:blipFill>
          <a:blip r:embed="rId2"/>
          <a:stretch>
            <a:fillRect/>
          </a:stretch>
        </p:blipFill>
        <p:spPr>
          <a:xfrm>
            <a:off x="1058245" y="643467"/>
            <a:ext cx="4462109" cy="5050225"/>
          </a:xfrm>
          <a:prstGeom prst="rect">
            <a:avLst/>
          </a:prstGeom>
        </p:spPr>
      </p:pic>
      <p:pic>
        <p:nvPicPr>
          <p:cNvPr id="4" name="Picture 3">
            <a:extLst>
              <a:ext uri="{FF2B5EF4-FFF2-40B4-BE49-F238E27FC236}">
                <a16:creationId xmlns:a16="http://schemas.microsoft.com/office/drawing/2014/main" id="{9818C909-1F62-486C-832D-FA3AE5974349}"/>
              </a:ext>
            </a:extLst>
          </p:cNvPr>
          <p:cNvPicPr>
            <a:picLocks noChangeAspect="1"/>
          </p:cNvPicPr>
          <p:nvPr/>
        </p:nvPicPr>
        <p:blipFill>
          <a:blip r:embed="rId3"/>
          <a:stretch>
            <a:fillRect/>
          </a:stretch>
        </p:blipFill>
        <p:spPr>
          <a:xfrm>
            <a:off x="6377586" y="643467"/>
            <a:ext cx="5050225" cy="5050225"/>
          </a:xfrm>
          <a:prstGeom prst="rect">
            <a:avLst/>
          </a:prstGeom>
        </p:spPr>
      </p:pic>
      <p:sp>
        <p:nvSpPr>
          <p:cNvPr id="11" name="Rectangle 10">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2784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E54A-D04F-4840-BF56-431DCDA2497D}"/>
              </a:ext>
            </a:extLst>
          </p:cNvPr>
          <p:cNvSpPr>
            <a:spLocks noGrp="1"/>
          </p:cNvSpPr>
          <p:nvPr>
            <p:ph type="title"/>
          </p:nvPr>
        </p:nvSpPr>
        <p:spPr/>
        <p:txBody>
          <a:bodyPr/>
          <a:lstStyle/>
          <a:p>
            <a:r>
              <a:rPr lang="en-US" sz="4800" b="0" i="0" u="none" strike="noStrike" baseline="0" dirty="0">
                <a:latin typeface="Futura"/>
              </a:rPr>
              <a:t>Pleural disorders</a:t>
            </a:r>
            <a:endParaRPr lang="en-US" dirty="0"/>
          </a:p>
        </p:txBody>
      </p:sp>
      <p:sp>
        <p:nvSpPr>
          <p:cNvPr id="3" name="Content Placeholder 2">
            <a:extLst>
              <a:ext uri="{FF2B5EF4-FFF2-40B4-BE49-F238E27FC236}">
                <a16:creationId xmlns:a16="http://schemas.microsoft.com/office/drawing/2014/main" id="{F56A8BE0-C4D3-47EC-87A7-59BA226902DD}"/>
              </a:ext>
            </a:extLst>
          </p:cNvPr>
          <p:cNvSpPr>
            <a:spLocks noGrp="1"/>
          </p:cNvSpPr>
          <p:nvPr>
            <p:ph idx="1"/>
          </p:nvPr>
        </p:nvSpPr>
        <p:spPr/>
        <p:txBody>
          <a:bodyPr>
            <a:normAutofit/>
          </a:bodyPr>
          <a:lstStyle/>
          <a:p>
            <a:pPr algn="l"/>
            <a:r>
              <a:rPr lang="en-US" sz="2800" b="0" i="0" u="none" strike="noStrike" baseline="0" dirty="0">
                <a:latin typeface="Palatino-Roman"/>
              </a:rPr>
              <a:t>Include: </a:t>
            </a:r>
          </a:p>
          <a:p>
            <a:pPr algn="l">
              <a:buFont typeface="Wingdings" panose="05000000000000000000" pitchFamily="2" charset="2"/>
              <a:buChar char="Ø"/>
            </a:pPr>
            <a:r>
              <a:rPr lang="en-US" sz="2800" b="0" i="0" u="none" strike="noStrike" baseline="0" dirty="0">
                <a:latin typeface="Palatino-Roman"/>
              </a:rPr>
              <a:t>accumulation of fluid in the pleural spaces (pleural effusion).</a:t>
            </a:r>
          </a:p>
          <a:p>
            <a:pPr algn="l">
              <a:buFont typeface="Wingdings" panose="05000000000000000000" pitchFamily="2" charset="2"/>
              <a:buChar char="Ø"/>
            </a:pPr>
            <a:r>
              <a:rPr lang="en-US" sz="2800" b="0" i="0" u="none" strike="noStrike" baseline="0" dirty="0">
                <a:latin typeface="Palatino-Roman"/>
              </a:rPr>
              <a:t>air leaks (pneumothorax and pneumomediastinum).</a:t>
            </a:r>
          </a:p>
          <a:p>
            <a:pPr algn="l">
              <a:buFont typeface="Wingdings" panose="05000000000000000000" pitchFamily="2" charset="2"/>
              <a:buChar char="Ø"/>
            </a:pPr>
            <a:r>
              <a:rPr lang="en-US" sz="2800" b="0" i="0" u="none" strike="noStrike" baseline="0" dirty="0">
                <a:latin typeface="Palatino-Roman"/>
              </a:rPr>
              <a:t>pleural soft tissue thickening and plaque formation.</a:t>
            </a:r>
            <a:endParaRPr lang="en-US" sz="3200" dirty="0"/>
          </a:p>
        </p:txBody>
      </p:sp>
    </p:spTree>
    <p:extLst>
      <p:ext uri="{BB962C8B-B14F-4D97-AF65-F5344CB8AC3E}">
        <p14:creationId xmlns:p14="http://schemas.microsoft.com/office/powerpoint/2010/main" val="254027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315EC0-001A-44C7-B8BB-CFD0F47D536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Pleural effusion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F3141938-742C-43C6-A09B-B2196F97D353}"/>
              </a:ext>
            </a:extLst>
          </p:cNvPr>
          <p:cNvSpPr>
            <a:spLocks noGrp="1"/>
          </p:cNvSpPr>
          <p:nvPr>
            <p:ph idx="1"/>
          </p:nvPr>
        </p:nvSpPr>
        <p:spPr>
          <a:xfrm>
            <a:off x="4316361" y="605895"/>
            <a:ext cx="7502013" cy="6139033"/>
          </a:xfrm>
        </p:spPr>
        <p:txBody>
          <a:bodyPr anchor="ctr">
            <a:normAutofit lnSpcReduction="10000"/>
          </a:bodyPr>
          <a:lstStyle/>
          <a:p>
            <a:r>
              <a:rPr lang="en-US" sz="2400" dirty="0">
                <a:latin typeface="Palatino-Roman"/>
              </a:rPr>
              <a:t>R</a:t>
            </a:r>
            <a:r>
              <a:rPr lang="en-US" sz="2400" b="0" i="0" u="none" strike="noStrike" baseline="0" dirty="0">
                <a:latin typeface="Palatino-Roman"/>
              </a:rPr>
              <a:t>efers to accumulation of fluid in the pleural space, between the visceral and parietal pleural layers. </a:t>
            </a:r>
          </a:p>
          <a:p>
            <a:r>
              <a:rPr lang="en-US" sz="2400" b="0" i="0" u="none" strike="noStrike" baseline="0" dirty="0">
                <a:latin typeface="Palatino-Roman"/>
              </a:rPr>
              <a:t>The radiographic appearances of pleural effusion are generally the same regardless of the nature of the fluid, which may include transudate, exudate, blood, pus (empyema) or lymph (chylothorax).</a:t>
            </a:r>
          </a:p>
          <a:p>
            <a:r>
              <a:rPr lang="en-US" sz="2400" b="1" i="0" u="none" strike="noStrike" baseline="0" dirty="0">
                <a:latin typeface="Palatino-Roman"/>
              </a:rPr>
              <a:t>Signs of pleural effusion on erect CXR: </a:t>
            </a:r>
          </a:p>
          <a:p>
            <a:r>
              <a:rPr lang="en-US" sz="2400" b="0" i="0" u="none" strike="noStrike" baseline="0" dirty="0">
                <a:latin typeface="Palatino-Roman"/>
              </a:rPr>
              <a:t>• Homogeneous dense opacity at the base of the lung</a:t>
            </a:r>
          </a:p>
          <a:p>
            <a:r>
              <a:rPr lang="en-US" sz="2400" b="0" i="0" u="none" strike="noStrike" baseline="0" dirty="0">
                <a:latin typeface="Palatino-Roman"/>
              </a:rPr>
              <a:t>• Concave upper surface higher laterally than medially, producing a meniscus</a:t>
            </a:r>
          </a:p>
          <a:p>
            <a:r>
              <a:rPr lang="en-US" sz="2400" b="0" i="0" u="none" strike="noStrike" baseline="0" dirty="0">
                <a:latin typeface="Palatino-Roman"/>
              </a:rPr>
              <a:t>• Small pleural effusions produce blunting of the normal sharp angle between the lateral curve of the diaphragm and the inner chest wall, referred to as blunting of the costophrenic angle</a:t>
            </a:r>
          </a:p>
          <a:p>
            <a:r>
              <a:rPr lang="en-US" sz="2400" b="0" i="0" u="none" strike="noStrike" baseline="0" dirty="0">
                <a:latin typeface="Palatino-Roman"/>
              </a:rPr>
              <a:t>• Large pleural effusions displace the mediastinum towards the contralateral side.</a:t>
            </a:r>
            <a:endParaRPr lang="en-US" sz="2400" dirty="0"/>
          </a:p>
        </p:txBody>
      </p:sp>
    </p:spTree>
    <p:extLst>
      <p:ext uri="{BB962C8B-B14F-4D97-AF65-F5344CB8AC3E}">
        <p14:creationId xmlns:p14="http://schemas.microsoft.com/office/powerpoint/2010/main" val="19670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anim calcmode="lin" valueType="num">
                                      <p:cBhvr additive="base">
                                        <p:cTn id="1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 calcmode="lin" valueType="num">
                                      <p:cBhvr additive="base">
                                        <p:cTn id="1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 calcmode="lin" valueType="num">
                                      <p:cBhvr additive="base">
                                        <p:cTn id="1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 calcmode="lin" valueType="num">
                                      <p:cBhvr additive="base">
                                        <p:cTn id="2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72CB-5C3C-4DCA-92D8-B024B7050F73}"/>
              </a:ext>
            </a:extLst>
          </p:cNvPr>
          <p:cNvSpPr>
            <a:spLocks noGrp="1"/>
          </p:cNvSpPr>
          <p:nvPr>
            <p:ph type="title"/>
          </p:nvPr>
        </p:nvSpPr>
        <p:spPr/>
        <p:txBody>
          <a:bodyPr>
            <a:normAutofit/>
          </a:bodyPr>
          <a:lstStyle/>
          <a:p>
            <a:r>
              <a:rPr lang="en-US" sz="4400"/>
              <a:t>Causes of pleural effusion</a:t>
            </a:r>
            <a:endParaRPr lang="en-US" sz="4400" dirty="0"/>
          </a:p>
        </p:txBody>
      </p:sp>
      <p:sp>
        <p:nvSpPr>
          <p:cNvPr id="3" name="Content Placeholder 2">
            <a:extLst>
              <a:ext uri="{FF2B5EF4-FFF2-40B4-BE49-F238E27FC236}">
                <a16:creationId xmlns:a16="http://schemas.microsoft.com/office/drawing/2014/main" id="{7549CC13-3561-4B2E-B346-F4E4B8362619}"/>
              </a:ext>
            </a:extLst>
          </p:cNvPr>
          <p:cNvSpPr>
            <a:spLocks noGrp="1"/>
          </p:cNvSpPr>
          <p:nvPr>
            <p:ph idx="1"/>
          </p:nvPr>
        </p:nvSpPr>
        <p:spPr>
          <a:xfrm>
            <a:off x="628651" y="1845734"/>
            <a:ext cx="11229974" cy="4497916"/>
          </a:xfrm>
        </p:spPr>
        <p:txBody>
          <a:bodyPr>
            <a:normAutofit fontScale="92500" lnSpcReduction="10000"/>
          </a:bodyPr>
          <a:lstStyle/>
          <a:p>
            <a:pPr marL="0" indent="0" algn="l">
              <a:buNone/>
            </a:pPr>
            <a:r>
              <a:rPr lang="en-US" sz="2400" b="0" i="0" u="none" strike="noStrike" baseline="0" dirty="0">
                <a:solidFill>
                  <a:srgbClr val="000000"/>
                </a:solidFill>
                <a:latin typeface="Palatino-Roman"/>
              </a:rPr>
              <a:t> • Cardiac failure: : </a:t>
            </a:r>
            <a:r>
              <a:rPr lang="en-US" sz="2400" dirty="0">
                <a:solidFill>
                  <a:schemeClr val="tx1"/>
                </a:solidFill>
                <a:latin typeface="Palatino-Roman"/>
              </a:rPr>
              <a:t>b</a:t>
            </a:r>
            <a:r>
              <a:rPr lang="en-US" sz="2400" b="0" i="0" u="none" strike="noStrike" baseline="0" dirty="0">
                <a:solidFill>
                  <a:srgbClr val="000000"/>
                </a:solidFill>
                <a:latin typeface="Palatino-Roman"/>
              </a:rPr>
              <a:t>ilateral pleural effusions, right usually larger than left</a:t>
            </a:r>
          </a:p>
          <a:p>
            <a:pPr algn="l"/>
            <a:r>
              <a:rPr lang="en-US" sz="2400" b="0" i="0" u="none" strike="noStrike" baseline="0" dirty="0">
                <a:solidFill>
                  <a:srgbClr val="000000"/>
                </a:solidFill>
                <a:latin typeface="Palatino-Roman"/>
              </a:rPr>
              <a:t>• Malignancy: </a:t>
            </a:r>
            <a:r>
              <a:rPr lang="en-US" sz="2400" b="0" i="0" u="none" strike="noStrike" baseline="0" dirty="0">
                <a:solidFill>
                  <a:srgbClr val="949699"/>
                </a:solidFill>
                <a:latin typeface="Palatino-Roman"/>
              </a:rPr>
              <a:t> </a:t>
            </a:r>
            <a:r>
              <a:rPr lang="en-US" sz="2400" dirty="0">
                <a:solidFill>
                  <a:srgbClr val="000000"/>
                </a:solidFill>
                <a:latin typeface="Palatino-Roman"/>
              </a:rPr>
              <a:t>br</a:t>
            </a:r>
            <a:r>
              <a:rPr lang="en-US" sz="2400" b="0" i="0" u="none" strike="noStrike" baseline="0" dirty="0">
                <a:solidFill>
                  <a:srgbClr val="000000"/>
                </a:solidFill>
                <a:latin typeface="Palatino-Roman"/>
              </a:rPr>
              <a:t>onchogenic carcinoma, metastatic, mesothelioma</a:t>
            </a:r>
          </a:p>
          <a:p>
            <a:pPr algn="l"/>
            <a:r>
              <a:rPr lang="en-US" sz="2400" b="0" i="0" u="none" strike="noStrike" baseline="0" dirty="0">
                <a:solidFill>
                  <a:srgbClr val="000000"/>
                </a:solidFill>
                <a:latin typeface="Palatino-Roman"/>
              </a:rPr>
              <a:t>• Infection: bacterial pneumonia, TB, mycoplasma, empyema, subphrenic abscess</a:t>
            </a:r>
          </a:p>
          <a:p>
            <a:pPr algn="l"/>
            <a:r>
              <a:rPr lang="en-US" sz="2400" b="0" i="0" u="none" strike="noStrike" baseline="0" dirty="0">
                <a:solidFill>
                  <a:srgbClr val="000000"/>
                </a:solidFill>
                <a:latin typeface="Palatino-Roman"/>
              </a:rPr>
              <a:t>• Pulmonary embolus with infarct</a:t>
            </a:r>
          </a:p>
          <a:p>
            <a:pPr algn="l"/>
            <a:r>
              <a:rPr lang="en-US" sz="2400" b="0" i="0" u="none" strike="noStrike" baseline="0" dirty="0">
                <a:solidFill>
                  <a:srgbClr val="000000"/>
                </a:solidFill>
                <a:latin typeface="Palatino-Roman"/>
              </a:rPr>
              <a:t>• Pancreatitis: effusion is usually left-sided</a:t>
            </a:r>
          </a:p>
          <a:p>
            <a:pPr algn="l"/>
            <a:r>
              <a:rPr lang="en-US" sz="2400" b="0" i="0" u="none" strike="noStrike" baseline="0" dirty="0">
                <a:solidFill>
                  <a:srgbClr val="000000"/>
                </a:solidFill>
                <a:latin typeface="Palatino-Roman"/>
              </a:rPr>
              <a:t>• Trauma: associated with rib fractures</a:t>
            </a:r>
          </a:p>
          <a:p>
            <a:pPr algn="l"/>
            <a:r>
              <a:rPr lang="en-US" sz="2400" b="0" i="0" u="none" strike="noStrike" baseline="0" dirty="0">
                <a:solidFill>
                  <a:srgbClr val="000000"/>
                </a:solidFill>
                <a:latin typeface="Palatino-Roman"/>
              </a:rPr>
              <a:t>• Connective tissue disorders: rheumatoid arthritis, SLE</a:t>
            </a:r>
          </a:p>
          <a:p>
            <a:pPr algn="l"/>
            <a:r>
              <a:rPr lang="en-US" sz="2400" b="0" i="0" u="none" strike="noStrike" baseline="0" dirty="0">
                <a:solidFill>
                  <a:srgbClr val="000000"/>
                </a:solidFill>
                <a:latin typeface="Palatino-Roman"/>
              </a:rPr>
              <a:t>• Liver failure</a:t>
            </a:r>
          </a:p>
          <a:p>
            <a:pPr algn="l"/>
            <a:r>
              <a:rPr lang="en-US" sz="2400" b="0" i="0" u="none" strike="noStrike" baseline="0" dirty="0">
                <a:solidFill>
                  <a:srgbClr val="000000"/>
                </a:solidFill>
                <a:latin typeface="Palatino-Roman"/>
              </a:rPr>
              <a:t>• Renal failure</a:t>
            </a:r>
          </a:p>
          <a:p>
            <a:pPr algn="l"/>
            <a:r>
              <a:rPr lang="en-US" sz="2400" b="0" i="0" u="none" strike="noStrike" baseline="0" dirty="0">
                <a:solidFill>
                  <a:srgbClr val="000000"/>
                </a:solidFill>
                <a:latin typeface="Palatino-Roman"/>
              </a:rPr>
              <a:t>• Meig’s syndrome: associated with ovarian tumor</a:t>
            </a:r>
            <a:endParaRPr lang="en-US" sz="2800" dirty="0"/>
          </a:p>
        </p:txBody>
      </p:sp>
    </p:spTree>
    <p:extLst>
      <p:ext uri="{BB962C8B-B14F-4D97-AF65-F5344CB8AC3E}">
        <p14:creationId xmlns:p14="http://schemas.microsoft.com/office/powerpoint/2010/main" val="11465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utura"/>
              </a:rPr>
              <a:t>Pulmonary collapse</a:t>
            </a:r>
          </a:p>
        </p:txBody>
      </p:sp>
      <p:sp>
        <p:nvSpPr>
          <p:cNvPr id="3" name="Content Placeholder 2"/>
          <p:cNvSpPr>
            <a:spLocks noGrp="1"/>
          </p:cNvSpPr>
          <p:nvPr>
            <p:ph idx="1"/>
          </p:nvPr>
        </p:nvSpPr>
        <p:spPr/>
        <p:txBody>
          <a:bodyPr>
            <a:normAutofit/>
          </a:bodyPr>
          <a:lstStyle/>
          <a:p>
            <a:pPr marL="0" indent="0">
              <a:buNone/>
            </a:pPr>
            <a:r>
              <a:rPr lang="en-US" sz="2800" dirty="0"/>
              <a:t> Either linear (discoid collapse) or more extensive involving pulmonary segment or lobe.</a:t>
            </a:r>
          </a:p>
          <a:p>
            <a:pPr marL="0" indent="0">
              <a:buNone/>
            </a:pPr>
            <a:r>
              <a:rPr lang="en-US" sz="2800" b="1" dirty="0">
                <a:solidFill>
                  <a:srgbClr val="FF0000"/>
                </a:solidFill>
              </a:rPr>
              <a:t>Causes of segmental or lobar collapse:</a:t>
            </a:r>
          </a:p>
          <a:p>
            <a:pPr>
              <a:buFont typeface="Wingdings" panose="05000000000000000000" pitchFamily="2" charset="2"/>
              <a:buChar char="Ø"/>
            </a:pPr>
            <a:r>
              <a:rPr lang="en-US" sz="2800" dirty="0"/>
              <a:t> Bronchial obstruction</a:t>
            </a:r>
          </a:p>
          <a:p>
            <a:pPr>
              <a:buFont typeface="Wingdings" panose="05000000000000000000" pitchFamily="2" charset="2"/>
              <a:buChar char="Ø"/>
            </a:pPr>
            <a:r>
              <a:rPr lang="en-US" sz="2800" dirty="0"/>
              <a:t> Passive collapse due to external pressure on the lung</a:t>
            </a:r>
          </a:p>
          <a:p>
            <a:pPr>
              <a:buFont typeface="Wingdings" panose="05000000000000000000" pitchFamily="2" charset="2"/>
              <a:buChar char="Ø"/>
            </a:pPr>
            <a:r>
              <a:rPr lang="en-US" sz="2800" dirty="0"/>
              <a:t>Scarring or fibrosis</a:t>
            </a:r>
          </a:p>
        </p:txBody>
      </p:sp>
    </p:spTree>
    <p:extLst>
      <p:ext uri="{BB962C8B-B14F-4D97-AF65-F5344CB8AC3E}">
        <p14:creationId xmlns:p14="http://schemas.microsoft.com/office/powerpoint/2010/main" val="1398786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D57167-B599-4A16-BC2D-600D64FFB14C}"/>
              </a:ext>
            </a:extLst>
          </p:cNvPr>
          <p:cNvPicPr>
            <a:picLocks noChangeAspect="1"/>
          </p:cNvPicPr>
          <p:nvPr/>
        </p:nvPicPr>
        <p:blipFill>
          <a:blip r:embed="rId2"/>
          <a:stretch>
            <a:fillRect/>
          </a:stretch>
        </p:blipFill>
        <p:spPr>
          <a:xfrm>
            <a:off x="1076646" y="643467"/>
            <a:ext cx="4425307" cy="5050225"/>
          </a:xfrm>
          <a:prstGeom prst="rect">
            <a:avLst/>
          </a:prstGeom>
        </p:spPr>
      </p:pic>
      <p:pic>
        <p:nvPicPr>
          <p:cNvPr id="5" name="Picture 4">
            <a:extLst>
              <a:ext uri="{FF2B5EF4-FFF2-40B4-BE49-F238E27FC236}">
                <a16:creationId xmlns:a16="http://schemas.microsoft.com/office/drawing/2014/main" id="{A97750E6-2A6F-4DCE-933A-6BFE29BBD32E}"/>
              </a:ext>
            </a:extLst>
          </p:cNvPr>
          <p:cNvPicPr>
            <a:picLocks noChangeAspect="1"/>
          </p:cNvPicPr>
          <p:nvPr/>
        </p:nvPicPr>
        <p:blipFill>
          <a:blip r:embed="rId3"/>
          <a:stretch>
            <a:fillRect/>
          </a:stretch>
        </p:blipFill>
        <p:spPr>
          <a:xfrm>
            <a:off x="6291660" y="643467"/>
            <a:ext cx="5222078" cy="5050225"/>
          </a:xfrm>
          <a:prstGeom prst="rect">
            <a:avLst/>
          </a:prstGeom>
        </p:spPr>
      </p:pic>
      <p:sp>
        <p:nvSpPr>
          <p:cNvPr id="12" name="Rectangle 11">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1184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1927FB-8701-4385-A4A9-459552E1C122}"/>
              </a:ext>
            </a:extLst>
          </p:cNvPr>
          <p:cNvSpPr>
            <a:spLocks noGrp="1"/>
          </p:cNvSpPr>
          <p:nvPr>
            <p:ph type="title"/>
          </p:nvPr>
        </p:nvSpPr>
        <p:spPr>
          <a:xfrm>
            <a:off x="477622" y="640080"/>
            <a:ext cx="3084844" cy="1182435"/>
          </a:xfrm>
        </p:spPr>
        <p:txBody>
          <a:bodyPr>
            <a:normAutofit/>
          </a:bodyPr>
          <a:lstStyle/>
          <a:p>
            <a:r>
              <a:rPr lang="en-US" sz="3600" dirty="0">
                <a:solidFill>
                  <a:srgbClr val="FFFFFF"/>
                </a:solidFill>
              </a:rPr>
              <a:t>Pneumothorax</a:t>
            </a:r>
          </a:p>
        </p:txBody>
      </p:sp>
      <p:sp>
        <p:nvSpPr>
          <p:cNvPr id="3" name="Content Placeholder 2">
            <a:extLst>
              <a:ext uri="{FF2B5EF4-FFF2-40B4-BE49-F238E27FC236}">
                <a16:creationId xmlns:a16="http://schemas.microsoft.com/office/drawing/2014/main" id="{6A58425D-5128-48A1-AED3-8E7F0114AA28}"/>
              </a:ext>
            </a:extLst>
          </p:cNvPr>
          <p:cNvSpPr>
            <a:spLocks noGrp="1"/>
          </p:cNvSpPr>
          <p:nvPr>
            <p:ph idx="1"/>
          </p:nvPr>
        </p:nvSpPr>
        <p:spPr>
          <a:xfrm>
            <a:off x="200024" y="2152650"/>
            <a:ext cx="3476625" cy="4486275"/>
          </a:xfrm>
        </p:spPr>
        <p:txBody>
          <a:bodyPr>
            <a:noAutofit/>
          </a:bodyPr>
          <a:lstStyle/>
          <a:p>
            <a:r>
              <a:rPr lang="en-US" sz="2800" b="0" i="0" u="none" strike="noStrike" baseline="0" dirty="0">
                <a:solidFill>
                  <a:srgbClr val="FFFFFF"/>
                </a:solidFill>
                <a:latin typeface="Palatino-Roman"/>
              </a:rPr>
              <a:t>refers to accumulation of air in the pleural space, between the visceral and parietal pleural layers.</a:t>
            </a:r>
          </a:p>
          <a:p>
            <a:r>
              <a:rPr lang="en-US" sz="2800" u="sng" dirty="0">
                <a:solidFill>
                  <a:srgbClr val="FFFFFF"/>
                </a:solidFill>
                <a:latin typeface="Palatino-Roman"/>
              </a:rPr>
              <a:t>Signs on CXR: </a:t>
            </a:r>
            <a:r>
              <a:rPr lang="en-US" sz="2800" b="0" i="0" u="none" strike="noStrike" baseline="0" dirty="0">
                <a:solidFill>
                  <a:srgbClr val="FFFFFF"/>
                </a:solidFill>
                <a:latin typeface="Palatino-Roman"/>
              </a:rPr>
              <a:t>lung edge outlined by air in the pleural space</a:t>
            </a:r>
          </a:p>
          <a:p>
            <a:endParaRPr lang="en-US" sz="2800" dirty="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D0AE13CD-E06F-4706-BACE-B61CCF28137A}"/>
              </a:ext>
            </a:extLst>
          </p:cNvPr>
          <p:cNvPicPr>
            <a:picLocks noChangeAspect="1"/>
          </p:cNvPicPr>
          <p:nvPr/>
        </p:nvPicPr>
        <p:blipFill>
          <a:blip r:embed="rId3"/>
          <a:stretch>
            <a:fillRect/>
          </a:stretch>
        </p:blipFill>
        <p:spPr>
          <a:xfrm>
            <a:off x="4963440" y="640080"/>
            <a:ext cx="6355236" cy="5577840"/>
          </a:xfrm>
          <a:prstGeom prst="rect">
            <a:avLst/>
          </a:prstGeom>
        </p:spPr>
      </p:pic>
    </p:spTree>
    <p:extLst>
      <p:ext uri="{BB962C8B-B14F-4D97-AF65-F5344CB8AC3E}">
        <p14:creationId xmlns:p14="http://schemas.microsoft.com/office/powerpoint/2010/main" val="3025410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8E18-775D-4B4B-AE3D-7F02C01F00FF}"/>
              </a:ext>
            </a:extLst>
          </p:cNvPr>
          <p:cNvSpPr>
            <a:spLocks noGrp="1"/>
          </p:cNvSpPr>
          <p:nvPr>
            <p:ph type="title"/>
          </p:nvPr>
        </p:nvSpPr>
        <p:spPr/>
        <p:txBody>
          <a:bodyPr/>
          <a:lstStyle/>
          <a:p>
            <a:r>
              <a:rPr lang="en-US" dirty="0"/>
              <a:t>Tension pneumothorax</a:t>
            </a:r>
          </a:p>
        </p:txBody>
      </p:sp>
      <p:sp>
        <p:nvSpPr>
          <p:cNvPr id="3" name="Content Placeholder 2">
            <a:extLst>
              <a:ext uri="{FF2B5EF4-FFF2-40B4-BE49-F238E27FC236}">
                <a16:creationId xmlns:a16="http://schemas.microsoft.com/office/drawing/2014/main" id="{BDA972A7-FF4B-4074-AF9D-FBBF6186BC9C}"/>
              </a:ext>
            </a:extLst>
          </p:cNvPr>
          <p:cNvSpPr>
            <a:spLocks noGrp="1"/>
          </p:cNvSpPr>
          <p:nvPr>
            <p:ph idx="1"/>
          </p:nvPr>
        </p:nvSpPr>
        <p:spPr>
          <a:xfrm>
            <a:off x="1097280" y="1845734"/>
            <a:ext cx="10461446" cy="4386390"/>
          </a:xfrm>
        </p:spPr>
        <p:txBody>
          <a:bodyPr>
            <a:normAutofit/>
          </a:bodyPr>
          <a:lstStyle/>
          <a:p>
            <a:pPr algn="l"/>
            <a:r>
              <a:rPr lang="en-US" sz="2400" dirty="0">
                <a:latin typeface="Palatino-Roman"/>
              </a:rPr>
              <a:t>O</a:t>
            </a:r>
            <a:r>
              <a:rPr lang="en-US" sz="2400" b="0" i="0" u="none" strike="noStrike" baseline="0" dirty="0">
                <a:latin typeface="Palatino-Roman"/>
              </a:rPr>
              <a:t>ccurs with continued air leak from the lung into the pleural space. </a:t>
            </a:r>
          </a:p>
          <a:p>
            <a:pPr algn="l"/>
            <a:r>
              <a:rPr lang="en-US" sz="2400" b="0" i="0" u="none" strike="noStrike" baseline="0" dirty="0">
                <a:latin typeface="Palatino-Roman"/>
              </a:rPr>
              <a:t>This</a:t>
            </a:r>
            <a:r>
              <a:rPr lang="en-US" sz="2400" dirty="0">
                <a:latin typeface="Palatino-Roman"/>
              </a:rPr>
              <a:t> </a:t>
            </a:r>
            <a:r>
              <a:rPr lang="en-US" sz="2400" b="0" i="0" u="none" strike="noStrike" baseline="0" dirty="0">
                <a:latin typeface="Palatino-Roman"/>
              </a:rPr>
              <a:t>results in increased pressure in the pleural space with expansion of the hemithorax and further compression and collapse of the lung.</a:t>
            </a:r>
          </a:p>
          <a:p>
            <a:pPr algn="l"/>
            <a:r>
              <a:rPr lang="en-US" sz="2400" b="1" i="0" u="sng" strike="noStrike" baseline="0" dirty="0">
                <a:solidFill>
                  <a:srgbClr val="000000"/>
                </a:solidFill>
                <a:latin typeface="Palatino-Roman"/>
              </a:rPr>
              <a:t>CXR signs of tension pneumothorax </a:t>
            </a:r>
            <a:r>
              <a:rPr lang="en-US" sz="2400" b="0" i="0" u="none" strike="noStrike" baseline="0" dirty="0">
                <a:solidFill>
                  <a:srgbClr val="000000"/>
                </a:solidFill>
                <a:latin typeface="Palatino-Roman"/>
              </a:rPr>
              <a:t>:</a:t>
            </a:r>
          </a:p>
          <a:p>
            <a:pPr algn="l">
              <a:buFont typeface="Wingdings" panose="05000000000000000000" pitchFamily="2" charset="2"/>
              <a:buChar char="Ø"/>
            </a:pPr>
            <a:r>
              <a:rPr lang="en-US" sz="2400" dirty="0">
                <a:solidFill>
                  <a:srgbClr val="000000"/>
                </a:solidFill>
                <a:latin typeface="Palatino-Roman"/>
              </a:rPr>
              <a:t> </a:t>
            </a:r>
            <a:r>
              <a:rPr lang="en-US" sz="2400" b="0" i="0" u="none" strike="noStrike" baseline="0" dirty="0">
                <a:solidFill>
                  <a:srgbClr val="000000"/>
                </a:solidFill>
                <a:latin typeface="Palatino-Roman"/>
              </a:rPr>
              <a:t>Marked collapse and distortion of the lung</a:t>
            </a:r>
          </a:p>
          <a:p>
            <a:pPr algn="l">
              <a:buFont typeface="Wingdings" panose="05000000000000000000" pitchFamily="2" charset="2"/>
              <a:buChar char="Ø"/>
            </a:pPr>
            <a:r>
              <a:rPr lang="en-US" sz="2400" dirty="0">
                <a:solidFill>
                  <a:srgbClr val="000000"/>
                </a:solidFill>
                <a:latin typeface="Palatino-Roman"/>
              </a:rPr>
              <a:t> </a:t>
            </a:r>
            <a:r>
              <a:rPr lang="en-US" sz="2400" b="0" i="0" u="none" strike="noStrike" baseline="0" dirty="0">
                <a:solidFill>
                  <a:srgbClr val="000000"/>
                </a:solidFill>
                <a:latin typeface="Palatino-Roman"/>
              </a:rPr>
              <a:t>Increased volume of hemithorax: </a:t>
            </a:r>
          </a:p>
          <a:p>
            <a:pPr algn="l"/>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Displacement of the mediastinum to the contralateral side</a:t>
            </a:r>
          </a:p>
          <a:p>
            <a:pPr algn="l"/>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Depressed diaphragm</a:t>
            </a:r>
          </a:p>
          <a:p>
            <a:pPr algn="l"/>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Increased space between the ribs.</a:t>
            </a:r>
            <a:endParaRPr lang="en-US" sz="2800" dirty="0"/>
          </a:p>
        </p:txBody>
      </p:sp>
    </p:spTree>
    <p:extLst>
      <p:ext uri="{BB962C8B-B14F-4D97-AF65-F5344CB8AC3E}">
        <p14:creationId xmlns:p14="http://schemas.microsoft.com/office/powerpoint/2010/main" val="326241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X-ray of a person's chest&#10;&#10;Description automatically generated with medium confidence">
            <a:extLst>
              <a:ext uri="{FF2B5EF4-FFF2-40B4-BE49-F238E27FC236}">
                <a16:creationId xmlns:a16="http://schemas.microsoft.com/office/drawing/2014/main" id="{CA5758F1-FD70-4E2A-8232-0ECC249A8305}"/>
              </a:ext>
            </a:extLst>
          </p:cNvPr>
          <p:cNvPicPr>
            <a:picLocks noChangeAspect="1"/>
          </p:cNvPicPr>
          <p:nvPr/>
        </p:nvPicPr>
        <p:blipFill>
          <a:blip r:embed="rId2"/>
          <a:stretch>
            <a:fillRect/>
          </a:stretch>
        </p:blipFill>
        <p:spPr>
          <a:xfrm>
            <a:off x="1079827" y="643467"/>
            <a:ext cx="4418946" cy="5050225"/>
          </a:xfrm>
          <a:prstGeom prst="rect">
            <a:avLst/>
          </a:prstGeom>
        </p:spPr>
      </p:pic>
      <p:pic>
        <p:nvPicPr>
          <p:cNvPr id="3" name="Picture 2">
            <a:extLst>
              <a:ext uri="{FF2B5EF4-FFF2-40B4-BE49-F238E27FC236}">
                <a16:creationId xmlns:a16="http://schemas.microsoft.com/office/drawing/2014/main" id="{E66E2266-24E2-46E5-851D-44A78DBEA51A}"/>
              </a:ext>
            </a:extLst>
          </p:cNvPr>
          <p:cNvPicPr>
            <a:picLocks noChangeAspect="1"/>
          </p:cNvPicPr>
          <p:nvPr/>
        </p:nvPicPr>
        <p:blipFill>
          <a:blip r:embed="rId3"/>
          <a:stretch>
            <a:fillRect/>
          </a:stretch>
        </p:blipFill>
        <p:spPr>
          <a:xfrm>
            <a:off x="6359720" y="643467"/>
            <a:ext cx="5085958" cy="5050225"/>
          </a:xfrm>
          <a:prstGeom prst="rect">
            <a:avLst/>
          </a:prstGeom>
        </p:spPr>
      </p:pic>
      <p:sp>
        <p:nvSpPr>
          <p:cNvPr id="11" name="Rectangle 10">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5538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928416-85C2-45F1-8008-89B9ABF6DD0A}"/>
              </a:ext>
            </a:extLst>
          </p:cNvPr>
          <p:cNvPicPr>
            <a:picLocks noChangeAspect="1"/>
          </p:cNvPicPr>
          <p:nvPr/>
        </p:nvPicPr>
        <p:blipFill>
          <a:blip r:embed="rId3"/>
          <a:stretch>
            <a:fillRect/>
          </a:stretch>
        </p:blipFill>
        <p:spPr>
          <a:xfrm>
            <a:off x="1093272" y="645106"/>
            <a:ext cx="4551466"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49B0C5-DF47-48FC-BE89-B395F6F711E0}"/>
              </a:ext>
            </a:extLst>
          </p:cNvPr>
          <p:cNvSpPr>
            <a:spLocks noGrp="1"/>
          </p:cNvSpPr>
          <p:nvPr>
            <p:ph idx="1"/>
          </p:nvPr>
        </p:nvSpPr>
        <p:spPr>
          <a:xfrm>
            <a:off x="6411683" y="1219201"/>
            <a:ext cx="5370741" cy="4905374"/>
          </a:xfrm>
        </p:spPr>
        <p:txBody>
          <a:bodyPr>
            <a:normAutofit lnSpcReduction="10000"/>
          </a:bodyPr>
          <a:lstStyle/>
          <a:p>
            <a:r>
              <a:rPr lang="en-US" sz="2800" b="0" i="0" u="none" strike="noStrike" baseline="0" dirty="0">
                <a:latin typeface="Palatino-Roman"/>
              </a:rPr>
              <a:t>Signs of pneumothorax on a </a:t>
            </a:r>
            <a:r>
              <a:rPr lang="en-US" sz="2800" b="1" i="0" u="none" strike="noStrike" baseline="0" dirty="0">
                <a:latin typeface="Palatino-Roman"/>
              </a:rPr>
              <a:t>supine </a:t>
            </a:r>
            <a:r>
              <a:rPr lang="en-US" sz="2800" b="0" i="0" u="none" strike="noStrike" baseline="0" dirty="0">
                <a:latin typeface="Palatino-Roman"/>
              </a:rPr>
              <a:t>CXR:</a:t>
            </a:r>
          </a:p>
          <a:p>
            <a:r>
              <a:rPr lang="en-US" sz="2800" b="0" i="0" u="none" strike="noStrike" baseline="0" dirty="0">
                <a:latin typeface="Palatino-Roman"/>
              </a:rPr>
              <a:t>• Mediastinal structures including heart border, inferior vena cava (IVC), SVC are sharply</a:t>
            </a:r>
          </a:p>
          <a:p>
            <a:r>
              <a:rPr lang="en-US" sz="2800" b="0" i="0" u="none" strike="noStrike" baseline="0" dirty="0">
                <a:latin typeface="Palatino-Roman"/>
              </a:rPr>
              <a:t>outlined by adjacent free pleural air</a:t>
            </a:r>
          </a:p>
          <a:p>
            <a:r>
              <a:rPr lang="en-US" sz="2800" b="0" i="0" u="none" strike="noStrike" baseline="0" dirty="0">
                <a:latin typeface="Palatino-Roman"/>
              </a:rPr>
              <a:t>• Upper abdomen appears lucent due to overlying air</a:t>
            </a:r>
          </a:p>
          <a:p>
            <a:r>
              <a:rPr lang="en-US" sz="2800" b="0" i="0" u="none" strike="noStrike" baseline="0" dirty="0">
                <a:latin typeface="Palatino-Roman"/>
              </a:rPr>
              <a:t>• Deep lateral costophrenic angle.</a:t>
            </a:r>
            <a:endParaRPr lang="en-US" sz="2800"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3138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10C6-59D6-45BC-9EE3-10789FD2E536}"/>
              </a:ext>
            </a:extLst>
          </p:cNvPr>
          <p:cNvSpPr>
            <a:spLocks noGrp="1"/>
          </p:cNvSpPr>
          <p:nvPr>
            <p:ph type="title"/>
          </p:nvPr>
        </p:nvSpPr>
        <p:spPr/>
        <p:txBody>
          <a:bodyPr/>
          <a:lstStyle/>
          <a:p>
            <a:r>
              <a:rPr lang="en-US" dirty="0"/>
              <a:t>Causes of pneumothorax</a:t>
            </a:r>
          </a:p>
        </p:txBody>
      </p:sp>
      <p:sp>
        <p:nvSpPr>
          <p:cNvPr id="3" name="Content Placeholder 2">
            <a:extLst>
              <a:ext uri="{FF2B5EF4-FFF2-40B4-BE49-F238E27FC236}">
                <a16:creationId xmlns:a16="http://schemas.microsoft.com/office/drawing/2014/main" id="{739F737D-8991-4CCD-9702-C31DA292B1BA}"/>
              </a:ext>
            </a:extLst>
          </p:cNvPr>
          <p:cNvSpPr>
            <a:spLocks noGrp="1"/>
          </p:cNvSpPr>
          <p:nvPr>
            <p:ph idx="1"/>
          </p:nvPr>
        </p:nvSpPr>
        <p:spPr>
          <a:xfrm>
            <a:off x="1097279" y="1845733"/>
            <a:ext cx="10262019" cy="4328823"/>
          </a:xfrm>
        </p:spPr>
        <p:txBody>
          <a:bodyPr>
            <a:normAutofit/>
          </a:bodyPr>
          <a:lstStyle/>
          <a:p>
            <a:pPr algn="l"/>
            <a:r>
              <a:rPr lang="en-US" sz="2400" b="0" i="0" u="none" strike="noStrike" baseline="0" dirty="0">
                <a:solidFill>
                  <a:srgbClr val="000000"/>
                </a:solidFill>
                <a:latin typeface="Palatino-Roman"/>
              </a:rPr>
              <a:t>• Spontaneous: </a:t>
            </a:r>
            <a:r>
              <a:rPr lang="en-US" sz="2400" dirty="0">
                <a:solidFill>
                  <a:schemeClr val="tx1"/>
                </a:solidFill>
                <a:latin typeface="Palatino-Roman"/>
              </a:rPr>
              <a:t>t</a:t>
            </a:r>
            <a:r>
              <a:rPr lang="en-US" sz="2400" b="0" i="0" u="none" strike="noStrike" baseline="0" dirty="0">
                <a:solidFill>
                  <a:srgbClr val="000000"/>
                </a:solidFill>
                <a:latin typeface="Palatino-Roman"/>
              </a:rPr>
              <a:t>all, thin males, smokers</a:t>
            </a:r>
          </a:p>
          <a:p>
            <a:pPr algn="l"/>
            <a:r>
              <a:rPr lang="en-US" sz="2400" b="0" i="0" u="none" strike="noStrike" baseline="0" dirty="0">
                <a:solidFill>
                  <a:srgbClr val="000000"/>
                </a:solidFill>
                <a:latin typeface="Palatino-Roman"/>
              </a:rPr>
              <a:t>• Iatrogenic: percutaneous lung biopsy, complication of ventilation, central venous pressure (CVP) line or cardiac pacemaker insertion</a:t>
            </a:r>
          </a:p>
          <a:p>
            <a:pPr algn="l"/>
            <a:r>
              <a:rPr lang="en-US" sz="2400" b="0" i="0" u="none" strike="noStrike" baseline="0" dirty="0">
                <a:solidFill>
                  <a:srgbClr val="000000"/>
                </a:solidFill>
                <a:latin typeface="Palatino-Roman"/>
              </a:rPr>
              <a:t>• Trauma: associated with rib fractures</a:t>
            </a:r>
          </a:p>
          <a:p>
            <a:pPr algn="l"/>
            <a:r>
              <a:rPr lang="en-US" sz="2400" b="0" i="0" u="none" strike="noStrike" baseline="0" dirty="0">
                <a:solidFill>
                  <a:srgbClr val="000000"/>
                </a:solidFill>
                <a:latin typeface="Palatino-Roman"/>
              </a:rPr>
              <a:t>• Emphysema</a:t>
            </a:r>
          </a:p>
          <a:p>
            <a:pPr algn="l"/>
            <a:r>
              <a:rPr lang="en-US" sz="2400" b="0" i="0" u="none" strike="noStrike" baseline="0" dirty="0">
                <a:solidFill>
                  <a:srgbClr val="000000"/>
                </a:solidFill>
                <a:latin typeface="Palatino-Roman"/>
              </a:rPr>
              <a:t>• Malignancy: high incidence with osteogenic sarcoma metastases</a:t>
            </a:r>
          </a:p>
          <a:p>
            <a:pPr algn="l"/>
            <a:r>
              <a:rPr lang="en-US" sz="2400" b="0" i="0" u="none" strike="noStrike" baseline="0" dirty="0">
                <a:solidFill>
                  <a:srgbClr val="000000"/>
                </a:solidFill>
                <a:latin typeface="Palatino-Roman"/>
              </a:rPr>
              <a:t>• Honeycomb lung</a:t>
            </a:r>
          </a:p>
          <a:p>
            <a:pPr algn="l"/>
            <a:r>
              <a:rPr lang="en-US" sz="2400" b="0" i="0" u="none" strike="noStrike" baseline="0" dirty="0">
                <a:solidFill>
                  <a:srgbClr val="000000"/>
                </a:solidFill>
                <a:latin typeface="Palatino-Roman"/>
              </a:rPr>
              <a:t>• </a:t>
            </a:r>
            <a:r>
              <a:rPr lang="en-US" sz="2400" b="0" i="0" u="none" strike="noStrike" baseline="0" dirty="0" err="1">
                <a:solidFill>
                  <a:srgbClr val="000000"/>
                </a:solidFill>
                <a:latin typeface="Palatino-Roman"/>
              </a:rPr>
              <a:t>Lymphangiomyomatosis</a:t>
            </a:r>
            <a:r>
              <a:rPr lang="en-US" sz="2400" b="0" i="0" u="none" strike="noStrike" baseline="0" dirty="0">
                <a:solidFill>
                  <a:srgbClr val="000000"/>
                </a:solidFill>
                <a:latin typeface="Palatino-Roman"/>
              </a:rPr>
              <a:t> (LAM): interstitial disease of young women</a:t>
            </a:r>
          </a:p>
          <a:p>
            <a:pPr algn="l"/>
            <a:r>
              <a:rPr lang="en-US" sz="2400" b="0" i="0" u="none" strike="noStrike" baseline="0" dirty="0">
                <a:solidFill>
                  <a:srgbClr val="000000"/>
                </a:solidFill>
                <a:latin typeface="Palatino-Roman"/>
              </a:rPr>
              <a:t>• Cystic fibrosis.</a:t>
            </a:r>
            <a:endParaRPr lang="en-US" sz="2800" dirty="0"/>
          </a:p>
        </p:txBody>
      </p:sp>
    </p:spTree>
    <p:extLst>
      <p:ext uri="{BB962C8B-B14F-4D97-AF65-F5344CB8AC3E}">
        <p14:creationId xmlns:p14="http://schemas.microsoft.com/office/powerpoint/2010/main" val="311150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0">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2">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4">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6">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C33E6-E36E-4B0F-8C39-F0C175AAD813}"/>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800" b="0" i="0" u="none" strike="noStrike">
                <a:solidFill>
                  <a:schemeClr val="tx1">
                    <a:lumMod val="85000"/>
                    <a:lumOff val="15000"/>
                  </a:schemeClr>
                </a:solidFill>
              </a:rPr>
              <a:t>A 26-year-old woman with malaise and night sweats.</a:t>
            </a:r>
            <a:endParaRPr lang="en-US" sz="3800">
              <a:solidFill>
                <a:schemeClr val="tx1">
                  <a:lumMod val="85000"/>
                  <a:lumOff val="15000"/>
                </a:schemeClr>
              </a:solidFill>
            </a:endParaRPr>
          </a:p>
        </p:txBody>
      </p:sp>
      <p:pic>
        <p:nvPicPr>
          <p:cNvPr id="4" name="Picture 3">
            <a:extLst>
              <a:ext uri="{FF2B5EF4-FFF2-40B4-BE49-F238E27FC236}">
                <a16:creationId xmlns:a16="http://schemas.microsoft.com/office/drawing/2014/main" id="{B479ECB1-F414-4BF3-A309-FBBD903E27CB}"/>
              </a:ext>
            </a:extLst>
          </p:cNvPr>
          <p:cNvPicPr>
            <a:picLocks noChangeAspect="1"/>
          </p:cNvPicPr>
          <p:nvPr/>
        </p:nvPicPr>
        <p:blipFill>
          <a:blip r:embed="rId3"/>
          <a:stretch>
            <a:fillRect/>
          </a:stretch>
        </p:blipFill>
        <p:spPr>
          <a:xfrm>
            <a:off x="2047875" y="640080"/>
            <a:ext cx="3719234" cy="4256378"/>
          </a:xfrm>
          <a:prstGeom prst="rect">
            <a:avLst/>
          </a:prstGeom>
        </p:spPr>
      </p:pic>
      <p:sp>
        <p:nvSpPr>
          <p:cNvPr id="30" name="Rectangle 18">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78A6F4-3C57-47B1-8267-E8DD8C57FF25}"/>
              </a:ext>
            </a:extLst>
          </p:cNvPr>
          <p:cNvPicPr>
            <a:picLocks noChangeAspect="1"/>
          </p:cNvPicPr>
          <p:nvPr/>
        </p:nvPicPr>
        <p:blipFill>
          <a:blip r:embed="rId4"/>
          <a:stretch>
            <a:fillRect/>
          </a:stretch>
        </p:blipFill>
        <p:spPr>
          <a:xfrm>
            <a:off x="6424891" y="640079"/>
            <a:ext cx="3169797" cy="4256371"/>
          </a:xfrm>
          <a:prstGeom prst="rect">
            <a:avLst/>
          </a:prstGeom>
        </p:spPr>
      </p:pic>
      <p:cxnSp>
        <p:nvCxnSpPr>
          <p:cNvPr id="31" name="Straight Connector 20">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2" name="Rectangle 22">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0599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CC3990-696F-44FA-80D3-237F28A04E00}"/>
              </a:ext>
            </a:extLst>
          </p:cNvPr>
          <p:cNvPicPr>
            <a:picLocks noChangeAspect="1"/>
          </p:cNvPicPr>
          <p:nvPr/>
        </p:nvPicPr>
        <p:blipFill>
          <a:blip r:embed="rId3"/>
          <a:stretch>
            <a:fillRect/>
          </a:stretch>
        </p:blipFill>
        <p:spPr>
          <a:xfrm>
            <a:off x="6332114" y="642046"/>
            <a:ext cx="4996017" cy="5050225"/>
          </a:xfrm>
          <a:prstGeom prst="rect">
            <a:avLst/>
          </a:prstGeom>
        </p:spPr>
      </p:pic>
      <p:pic>
        <p:nvPicPr>
          <p:cNvPr id="3" name="Picture 2">
            <a:extLst>
              <a:ext uri="{FF2B5EF4-FFF2-40B4-BE49-F238E27FC236}">
                <a16:creationId xmlns:a16="http://schemas.microsoft.com/office/drawing/2014/main" id="{9A0E3D5F-22BE-4E14-B6CE-E7099BBFED6D}"/>
              </a:ext>
            </a:extLst>
          </p:cNvPr>
          <p:cNvPicPr>
            <a:picLocks noChangeAspect="1"/>
          </p:cNvPicPr>
          <p:nvPr/>
        </p:nvPicPr>
        <p:blipFill>
          <a:blip r:embed="rId4"/>
          <a:stretch>
            <a:fillRect/>
          </a:stretch>
        </p:blipFill>
        <p:spPr>
          <a:xfrm>
            <a:off x="774756" y="652380"/>
            <a:ext cx="5452551" cy="5039891"/>
          </a:xfrm>
          <a:prstGeom prst="rect">
            <a:avLst/>
          </a:prstGeom>
        </p:spPr>
      </p:pic>
      <p:sp>
        <p:nvSpPr>
          <p:cNvPr id="12" name="Rectangle 11">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3C29FB0-5F1F-4D0F-BBBD-1BF92DC73B46}"/>
              </a:ext>
            </a:extLst>
          </p:cNvPr>
          <p:cNvSpPr txBox="1"/>
          <p:nvPr/>
        </p:nvSpPr>
        <p:spPr>
          <a:xfrm>
            <a:off x="3082564" y="5751683"/>
            <a:ext cx="7861954" cy="523220"/>
          </a:xfrm>
          <a:prstGeom prst="rect">
            <a:avLst/>
          </a:prstGeom>
          <a:noFill/>
        </p:spPr>
        <p:txBody>
          <a:bodyPr wrap="square" rtlCol="0">
            <a:spAutoFit/>
          </a:bodyPr>
          <a:lstStyle/>
          <a:p>
            <a:pPr algn="l"/>
            <a:r>
              <a:rPr lang="en-US" sz="2800" b="1" i="0" u="none" strike="noStrike" baseline="0" dirty="0">
                <a:latin typeface="TimesNewRomanBold"/>
              </a:rPr>
              <a:t>DIAGNOSIS: Hodgkin’s lymphoma</a:t>
            </a:r>
            <a:endParaRPr lang="en-US" sz="2800" dirty="0"/>
          </a:p>
        </p:txBody>
      </p:sp>
    </p:spTree>
    <p:extLst>
      <p:ext uri="{BB962C8B-B14F-4D97-AF65-F5344CB8AC3E}">
        <p14:creationId xmlns:p14="http://schemas.microsoft.com/office/powerpoint/2010/main" val="281283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6E080F-D295-41C9-B84A-2F046A9BD2DF}"/>
              </a:ext>
            </a:extLst>
          </p:cNvPr>
          <p:cNvPicPr>
            <a:picLocks noChangeAspect="1"/>
          </p:cNvPicPr>
          <p:nvPr/>
        </p:nvPicPr>
        <p:blipFill>
          <a:blip r:embed="rId2"/>
          <a:stretch>
            <a:fillRect/>
          </a:stretch>
        </p:blipFill>
        <p:spPr>
          <a:xfrm>
            <a:off x="1876425" y="286002"/>
            <a:ext cx="8439150" cy="6027965"/>
          </a:xfrm>
          <a:prstGeom prst="rect">
            <a:avLst/>
          </a:prstGeom>
        </p:spPr>
      </p:pic>
    </p:spTree>
    <p:extLst>
      <p:ext uri="{BB962C8B-B14F-4D97-AF65-F5344CB8AC3E}">
        <p14:creationId xmlns:p14="http://schemas.microsoft.com/office/powerpoint/2010/main" val="4881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General signs of lobar collapse</a:t>
            </a:r>
          </a:p>
        </p:txBody>
      </p:sp>
      <p:sp>
        <p:nvSpPr>
          <p:cNvPr id="3" name="Content Placeholder 2"/>
          <p:cNvSpPr>
            <a:spLocks noGrp="1"/>
          </p:cNvSpPr>
          <p:nvPr>
            <p:ph idx="1"/>
          </p:nvPr>
        </p:nvSpPr>
        <p:spPr>
          <a:xfrm>
            <a:off x="1097280" y="1845733"/>
            <a:ext cx="10058400" cy="4424437"/>
          </a:xfrm>
        </p:spPr>
        <p:txBody>
          <a:bodyPr>
            <a:normAutofit/>
          </a:bodyPr>
          <a:lstStyle/>
          <a:p>
            <a:pPr>
              <a:buFont typeface="Wingdings" panose="05000000000000000000" pitchFamily="2" charset="2"/>
              <a:buChar char="§"/>
            </a:pPr>
            <a:r>
              <a:rPr lang="en-US" sz="2400" b="1" dirty="0"/>
              <a:t>Decreased volume of the affected lung</a:t>
            </a:r>
          </a:p>
          <a:p>
            <a:pPr>
              <a:buFont typeface="Wingdings" panose="05000000000000000000" pitchFamily="2" charset="2"/>
              <a:buChar char="§"/>
            </a:pPr>
            <a:r>
              <a:rPr lang="en-US" sz="2400" dirty="0"/>
              <a:t>Displacement of pulmonary fissures</a:t>
            </a:r>
          </a:p>
          <a:p>
            <a:pPr>
              <a:buFont typeface="Wingdings" panose="05000000000000000000" pitchFamily="2" charset="2"/>
              <a:buChar char="§"/>
            </a:pPr>
            <a:r>
              <a:rPr lang="en-US" sz="2400" dirty="0"/>
              <a:t>Local increase in density due to non-aerated lung</a:t>
            </a:r>
          </a:p>
          <a:p>
            <a:pPr>
              <a:buFont typeface="Wingdings" panose="05000000000000000000" pitchFamily="2" charset="2"/>
              <a:buChar char="§"/>
            </a:pPr>
            <a:r>
              <a:rPr lang="en-US" sz="2400" dirty="0"/>
              <a:t>Elevation of ipsilateral </a:t>
            </a:r>
            <a:r>
              <a:rPr lang="en-US" sz="2400" dirty="0" err="1"/>
              <a:t>hemidiaphragm</a:t>
            </a:r>
            <a:endParaRPr lang="en-US" sz="2400" dirty="0"/>
          </a:p>
          <a:p>
            <a:pPr>
              <a:buFont typeface="Wingdings" panose="05000000000000000000" pitchFamily="2" charset="2"/>
              <a:buChar char="§"/>
            </a:pPr>
            <a:r>
              <a:rPr lang="en-US" sz="2400" dirty="0"/>
              <a:t>Displacement of hilum</a:t>
            </a:r>
          </a:p>
          <a:p>
            <a:pPr>
              <a:buFont typeface="Wingdings" panose="05000000000000000000" pitchFamily="2" charset="2"/>
              <a:buChar char="§"/>
            </a:pPr>
            <a:r>
              <a:rPr lang="en-US" sz="2400" dirty="0"/>
              <a:t>Displacement of mediastinum towards side of collapse</a:t>
            </a:r>
          </a:p>
          <a:p>
            <a:pPr>
              <a:buFont typeface="Wingdings" panose="05000000000000000000" pitchFamily="2" charset="2"/>
              <a:buChar char="§"/>
            </a:pPr>
            <a:r>
              <a:rPr lang="en-US" sz="2400" dirty="0"/>
              <a:t>Compensatory over inflation of adjacent lobes</a:t>
            </a:r>
          </a:p>
          <a:p>
            <a:pPr>
              <a:buFont typeface="Wingdings" panose="05000000000000000000" pitchFamily="2" charset="2"/>
              <a:buChar char="§"/>
            </a:pPr>
            <a:r>
              <a:rPr lang="en-US" sz="2400" dirty="0"/>
              <a:t>Loss of visualization of anatomical structures: silhouette sign.</a:t>
            </a:r>
          </a:p>
        </p:txBody>
      </p:sp>
    </p:spTree>
    <p:extLst>
      <p:ext uri="{BB962C8B-B14F-4D97-AF65-F5344CB8AC3E}">
        <p14:creationId xmlns:p14="http://schemas.microsoft.com/office/powerpoint/2010/main" val="286606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34291" y="1591416"/>
          <a:ext cx="10778836" cy="4567544"/>
        </p:xfrm>
        <a:graphic>
          <a:graphicData uri="http://schemas.openxmlformats.org/drawingml/2006/table">
            <a:tbl>
              <a:tblPr firstRow="1" bandRow="1">
                <a:tableStyleId>{5C22544A-7EE6-4342-B048-85BDC9FD1C3A}</a:tableStyleId>
              </a:tblPr>
              <a:tblGrid>
                <a:gridCol w="5389418">
                  <a:extLst>
                    <a:ext uri="{9D8B030D-6E8A-4147-A177-3AD203B41FA5}">
                      <a16:colId xmlns:a16="http://schemas.microsoft.com/office/drawing/2014/main" val="1764026804"/>
                    </a:ext>
                  </a:extLst>
                </a:gridCol>
                <a:gridCol w="5389418">
                  <a:extLst>
                    <a:ext uri="{9D8B030D-6E8A-4147-A177-3AD203B41FA5}">
                      <a16:colId xmlns:a16="http://schemas.microsoft.com/office/drawing/2014/main" val="3269580072"/>
                    </a:ext>
                  </a:extLst>
                </a:gridCol>
              </a:tblGrid>
              <a:tr h="430276">
                <a:tc>
                  <a:txBody>
                    <a:bodyPr/>
                    <a:lstStyle/>
                    <a:p>
                      <a:r>
                        <a:rPr lang="en-US" sz="2000" dirty="0"/>
                        <a:t>Lobe of lung</a:t>
                      </a:r>
                    </a:p>
                  </a:txBody>
                  <a:tcPr/>
                </a:tc>
                <a:tc>
                  <a:txBody>
                    <a:bodyPr/>
                    <a:lstStyle/>
                    <a:p>
                      <a:r>
                        <a:rPr lang="en-US" sz="2000" dirty="0"/>
                        <a:t>Cause of straight margin </a:t>
                      </a:r>
                    </a:p>
                  </a:txBody>
                  <a:tcPr/>
                </a:tc>
                <a:extLst>
                  <a:ext uri="{0D108BD9-81ED-4DB2-BD59-A6C34878D82A}">
                    <a16:rowId xmlns:a16="http://schemas.microsoft.com/office/drawing/2014/main" val="3804827244"/>
                  </a:ext>
                </a:extLst>
              </a:tr>
              <a:tr h="761257">
                <a:tc>
                  <a:txBody>
                    <a:bodyPr/>
                    <a:lstStyle/>
                    <a:p>
                      <a:r>
                        <a:rPr lang="en-US" sz="2000" dirty="0" err="1"/>
                        <a:t>Rt</a:t>
                      </a:r>
                      <a:r>
                        <a:rPr lang="en-US" sz="2000" dirty="0"/>
                        <a:t> upper lobe </a:t>
                      </a:r>
                    </a:p>
                  </a:txBody>
                  <a:tcPr/>
                </a:tc>
                <a:tc>
                  <a:txBody>
                    <a:bodyPr/>
                    <a:lstStyle/>
                    <a:p>
                      <a:r>
                        <a:rPr lang="en-US" sz="2000" b="0" i="0" u="none" strike="noStrike" kern="1200" baseline="0" dirty="0">
                          <a:solidFill>
                            <a:schemeClr val="dk1"/>
                          </a:solidFill>
                          <a:latin typeface="+mn-lt"/>
                          <a:ea typeface="+mn-ea"/>
                          <a:cs typeface="+mn-cs"/>
                        </a:rPr>
                        <a:t>Horizontal fissure inferiorly </a:t>
                      </a:r>
                      <a:r>
                        <a:rPr lang="fr-FR" sz="2000" b="0" i="0" u="none" strike="noStrike" kern="1200" baseline="0" dirty="0">
                          <a:solidFill>
                            <a:schemeClr val="dk1"/>
                          </a:solidFill>
                          <a:latin typeface="+mn-lt"/>
                          <a:ea typeface="+mn-ea"/>
                          <a:cs typeface="+mn-cs"/>
                        </a:rPr>
                        <a:t>on PA film. Oblique fissure </a:t>
                      </a:r>
                      <a:r>
                        <a:rPr lang="en-US" sz="2000" b="0" i="0" u="none" strike="noStrike" kern="1200" baseline="0" dirty="0">
                          <a:solidFill>
                            <a:schemeClr val="dk1"/>
                          </a:solidFill>
                          <a:latin typeface="+mn-lt"/>
                          <a:ea typeface="+mn-ea"/>
                          <a:cs typeface="+mn-cs"/>
                        </a:rPr>
                        <a:t>posteriorly on lateral film</a:t>
                      </a:r>
                      <a:endParaRPr lang="en-US" sz="2000" dirty="0"/>
                    </a:p>
                  </a:txBody>
                  <a:tcPr/>
                </a:tc>
                <a:extLst>
                  <a:ext uri="{0D108BD9-81ED-4DB2-BD59-A6C34878D82A}">
                    <a16:rowId xmlns:a16="http://schemas.microsoft.com/office/drawing/2014/main" val="1705367747"/>
                  </a:ext>
                </a:extLst>
              </a:tr>
              <a:tr h="761257">
                <a:tc>
                  <a:txBody>
                    <a:bodyPr/>
                    <a:lstStyle/>
                    <a:p>
                      <a:r>
                        <a:rPr lang="en-US" sz="2000" dirty="0" err="1"/>
                        <a:t>Rt</a:t>
                      </a:r>
                      <a:r>
                        <a:rPr lang="en-US" sz="2000" dirty="0"/>
                        <a:t> middle lobe</a:t>
                      </a:r>
                    </a:p>
                  </a:txBody>
                  <a:tcPr/>
                </a:tc>
                <a:tc>
                  <a:txBody>
                    <a:bodyPr/>
                    <a:lstStyle/>
                    <a:p>
                      <a:r>
                        <a:rPr lang="en-US" sz="2000" b="0" i="0" u="none" strike="noStrike" kern="1200" baseline="0" dirty="0">
                          <a:solidFill>
                            <a:schemeClr val="dk1"/>
                          </a:solidFill>
                          <a:latin typeface="+mn-lt"/>
                          <a:ea typeface="+mn-ea"/>
                          <a:cs typeface="+mn-cs"/>
                        </a:rPr>
                        <a:t>Horizontal fissure superiorly </a:t>
                      </a:r>
                      <a:r>
                        <a:rPr lang="fr-FR" sz="2000" b="0" i="0" u="none" strike="noStrike" kern="1200" baseline="0" dirty="0">
                          <a:solidFill>
                            <a:schemeClr val="dk1"/>
                          </a:solidFill>
                          <a:latin typeface="+mn-lt"/>
                          <a:ea typeface="+mn-ea"/>
                          <a:cs typeface="+mn-cs"/>
                        </a:rPr>
                        <a:t>on PA film. Oblique fissure </a:t>
                      </a:r>
                      <a:r>
                        <a:rPr lang="en-US" sz="2000" b="0" i="0" u="none" strike="noStrike" kern="1200" baseline="0" dirty="0">
                          <a:solidFill>
                            <a:schemeClr val="dk1"/>
                          </a:solidFill>
                          <a:latin typeface="+mn-lt"/>
                          <a:ea typeface="+mn-ea"/>
                          <a:cs typeface="+mn-cs"/>
                        </a:rPr>
                        <a:t>posteriorly on lateral film</a:t>
                      </a:r>
                      <a:endParaRPr lang="en-US" sz="2000" dirty="0"/>
                    </a:p>
                  </a:txBody>
                  <a:tcPr/>
                </a:tc>
                <a:extLst>
                  <a:ext uri="{0D108BD9-81ED-4DB2-BD59-A6C34878D82A}">
                    <a16:rowId xmlns:a16="http://schemas.microsoft.com/office/drawing/2014/main" val="4048568029"/>
                  </a:ext>
                </a:extLst>
              </a:tr>
              <a:tr h="1092239">
                <a:tc>
                  <a:txBody>
                    <a:bodyPr/>
                    <a:lstStyle/>
                    <a:p>
                      <a:r>
                        <a:rPr lang="en-US" sz="2000" b="0" i="0" u="none" strike="noStrike" kern="1200" baseline="0" dirty="0">
                          <a:solidFill>
                            <a:schemeClr val="dk1"/>
                          </a:solidFill>
                          <a:latin typeface="+mn-lt"/>
                          <a:ea typeface="+mn-ea"/>
                          <a:cs typeface="+mn-cs"/>
                        </a:rPr>
                        <a:t>Right lower lobe</a:t>
                      </a:r>
                      <a:endParaRPr lang="en-US" sz="2000" dirty="0"/>
                    </a:p>
                  </a:txBody>
                  <a:tcPr/>
                </a:tc>
                <a:tc>
                  <a:txBody>
                    <a:bodyPr/>
                    <a:lstStyle/>
                    <a:p>
                      <a:r>
                        <a:rPr lang="en-US" sz="2000" b="0" i="0" u="none" strike="noStrike" kern="1200" baseline="0" dirty="0">
                          <a:solidFill>
                            <a:schemeClr val="dk1"/>
                          </a:solidFill>
                          <a:latin typeface="+mn-lt"/>
                          <a:ea typeface="+mn-ea"/>
                          <a:cs typeface="+mn-cs"/>
                        </a:rPr>
                        <a:t>Oblique fissure anteriorly on lateral film. Collapse causes rotation and visualization of the oblique fissure on the PA film</a:t>
                      </a:r>
                      <a:endParaRPr lang="en-US" sz="2000" dirty="0"/>
                    </a:p>
                  </a:txBody>
                  <a:tcPr/>
                </a:tc>
                <a:extLst>
                  <a:ext uri="{0D108BD9-81ED-4DB2-BD59-A6C34878D82A}">
                    <a16:rowId xmlns:a16="http://schemas.microsoft.com/office/drawing/2014/main" val="1532665690"/>
                  </a:ext>
                </a:extLst>
              </a:tr>
              <a:tr h="430276">
                <a:tc>
                  <a:txBody>
                    <a:bodyPr/>
                    <a:lstStyle/>
                    <a:p>
                      <a:r>
                        <a:rPr lang="en-US" sz="2000" b="0" i="0" u="none" strike="noStrike" kern="1200" baseline="0" dirty="0">
                          <a:solidFill>
                            <a:schemeClr val="dk1"/>
                          </a:solidFill>
                          <a:latin typeface="+mn-lt"/>
                          <a:ea typeface="+mn-ea"/>
                          <a:cs typeface="+mn-cs"/>
                        </a:rPr>
                        <a:t>Left upper lobe</a:t>
                      </a:r>
                      <a:endParaRPr lang="en-US" sz="2000" dirty="0"/>
                    </a:p>
                  </a:txBody>
                  <a:tcPr/>
                </a:tc>
                <a:tc>
                  <a:txBody>
                    <a:bodyPr/>
                    <a:lstStyle/>
                    <a:p>
                      <a:r>
                        <a:rPr lang="en-US" sz="2000" b="0" i="0" u="none" strike="noStrike" kern="1200" baseline="0" dirty="0">
                          <a:solidFill>
                            <a:schemeClr val="dk1"/>
                          </a:solidFill>
                          <a:latin typeface="+mn-lt"/>
                          <a:ea typeface="+mn-ea"/>
                          <a:cs typeface="+mn-cs"/>
                        </a:rPr>
                        <a:t>Oblique fissure posteriorly on lateral film</a:t>
                      </a:r>
                      <a:endParaRPr lang="en-US" sz="2000" dirty="0"/>
                    </a:p>
                  </a:txBody>
                  <a:tcPr/>
                </a:tc>
                <a:extLst>
                  <a:ext uri="{0D108BD9-81ED-4DB2-BD59-A6C34878D82A}">
                    <a16:rowId xmlns:a16="http://schemas.microsoft.com/office/drawing/2014/main" val="2266153374"/>
                  </a:ext>
                </a:extLst>
              </a:tr>
              <a:tr h="1092239">
                <a:tc>
                  <a:txBody>
                    <a:bodyPr/>
                    <a:lstStyle/>
                    <a:p>
                      <a:r>
                        <a:rPr lang="en-US" sz="2000" b="0" i="0" u="none" strike="noStrike" kern="1200" baseline="0" dirty="0">
                          <a:solidFill>
                            <a:schemeClr val="dk1"/>
                          </a:solidFill>
                          <a:latin typeface="+mn-lt"/>
                          <a:ea typeface="+mn-ea"/>
                          <a:cs typeface="+mn-cs"/>
                        </a:rPr>
                        <a:t>Left lower lobe</a:t>
                      </a:r>
                      <a:endParaRPr lang="en-US" sz="2000" dirty="0"/>
                    </a:p>
                  </a:txBody>
                  <a:tcPr/>
                </a:tc>
                <a:tc>
                  <a:txBody>
                    <a:bodyPr/>
                    <a:lstStyle/>
                    <a:p>
                      <a:r>
                        <a:rPr lang="en-US" sz="2000" b="0" i="0" u="none" strike="noStrike" kern="1200" baseline="0" dirty="0">
                          <a:solidFill>
                            <a:schemeClr val="dk1"/>
                          </a:solidFill>
                          <a:latin typeface="+mn-lt"/>
                          <a:ea typeface="+mn-ea"/>
                          <a:cs typeface="+mn-cs"/>
                        </a:rPr>
                        <a:t>Oblique fissure anteriorly on lateral film. Collapse causes rotation and visualization of the oblique fissure on the PA film</a:t>
                      </a:r>
                      <a:endParaRPr lang="en-US" sz="2000" dirty="0"/>
                    </a:p>
                  </a:txBody>
                  <a:tcPr/>
                </a:tc>
                <a:extLst>
                  <a:ext uri="{0D108BD9-81ED-4DB2-BD59-A6C34878D82A}">
                    <a16:rowId xmlns:a16="http://schemas.microsoft.com/office/drawing/2014/main" val="2052224530"/>
                  </a:ext>
                </a:extLst>
              </a:tr>
            </a:tbl>
          </a:graphicData>
        </a:graphic>
      </p:graphicFrame>
      <p:sp>
        <p:nvSpPr>
          <p:cNvPr id="3" name="TextBox 2"/>
          <p:cNvSpPr txBox="1"/>
          <p:nvPr/>
        </p:nvSpPr>
        <p:spPr>
          <a:xfrm>
            <a:off x="2078182" y="304800"/>
            <a:ext cx="7523018"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Location of pulmonary consolidation or collapse according to fissure abutment</a:t>
            </a:r>
          </a:p>
        </p:txBody>
      </p:sp>
    </p:spTree>
    <p:extLst>
      <p:ext uri="{BB962C8B-B14F-4D97-AF65-F5344CB8AC3E}">
        <p14:creationId xmlns:p14="http://schemas.microsoft.com/office/powerpoint/2010/main" val="321117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240" y="946065"/>
            <a:ext cx="5222669" cy="4371509"/>
          </a:xfrm>
          <a:prstGeom prst="rect">
            <a:avLst/>
          </a:prstGeom>
        </p:spPr>
      </p:pic>
      <p:pic>
        <p:nvPicPr>
          <p:cNvPr id="5" name="Picture 4">
            <a:extLst>
              <a:ext uri="{FF2B5EF4-FFF2-40B4-BE49-F238E27FC236}">
                <a16:creationId xmlns:a16="http://schemas.microsoft.com/office/drawing/2014/main" id="{42CA2C0F-19B8-448B-9F51-509DF3A6D470}"/>
              </a:ext>
            </a:extLst>
          </p:cNvPr>
          <p:cNvPicPr>
            <a:picLocks noChangeAspect="1"/>
          </p:cNvPicPr>
          <p:nvPr/>
        </p:nvPicPr>
        <p:blipFill>
          <a:blip r:embed="rId4"/>
          <a:stretch>
            <a:fillRect/>
          </a:stretch>
        </p:blipFill>
        <p:spPr>
          <a:xfrm>
            <a:off x="5539179" y="365386"/>
            <a:ext cx="6072142" cy="5712447"/>
          </a:xfrm>
          <a:prstGeom prst="rect">
            <a:avLst/>
          </a:prstGeom>
        </p:spPr>
      </p:pic>
    </p:spTree>
    <p:extLst>
      <p:ext uri="{BB962C8B-B14F-4D97-AF65-F5344CB8AC3E}">
        <p14:creationId xmlns:p14="http://schemas.microsoft.com/office/powerpoint/2010/main" val="420563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4B6F1-F9A0-47B0-95EC-6A6F3203398E}"/>
              </a:ext>
            </a:extLst>
          </p:cNvPr>
          <p:cNvPicPr>
            <a:picLocks noChangeAspect="1"/>
          </p:cNvPicPr>
          <p:nvPr/>
        </p:nvPicPr>
        <p:blipFill>
          <a:blip r:embed="rId2"/>
          <a:stretch>
            <a:fillRect/>
          </a:stretch>
        </p:blipFill>
        <p:spPr>
          <a:xfrm>
            <a:off x="1089914" y="539756"/>
            <a:ext cx="5574551" cy="5575101"/>
          </a:xfrm>
          <a:prstGeom prst="rect">
            <a:avLst/>
          </a:prstGeom>
        </p:spPr>
      </p:pic>
      <p:pic>
        <p:nvPicPr>
          <p:cNvPr id="5" name="Picture 4">
            <a:extLst>
              <a:ext uri="{FF2B5EF4-FFF2-40B4-BE49-F238E27FC236}">
                <a16:creationId xmlns:a16="http://schemas.microsoft.com/office/drawing/2014/main" id="{62801CF1-17A3-414E-A0B7-0093F650E922}"/>
              </a:ext>
            </a:extLst>
          </p:cNvPr>
          <p:cNvPicPr>
            <a:picLocks noChangeAspect="1"/>
          </p:cNvPicPr>
          <p:nvPr/>
        </p:nvPicPr>
        <p:blipFill>
          <a:blip r:embed="rId3"/>
          <a:stretch>
            <a:fillRect/>
          </a:stretch>
        </p:blipFill>
        <p:spPr>
          <a:xfrm>
            <a:off x="6927171" y="539756"/>
            <a:ext cx="3789990" cy="5575102"/>
          </a:xfrm>
          <a:prstGeom prst="rect">
            <a:avLst/>
          </a:prstGeom>
        </p:spPr>
      </p:pic>
    </p:spTree>
    <p:extLst>
      <p:ext uri="{BB962C8B-B14F-4D97-AF65-F5344CB8AC3E}">
        <p14:creationId xmlns:p14="http://schemas.microsoft.com/office/powerpoint/2010/main" val="120831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7C24BC-1741-48CB-A1FA-21A4F3D5E6EF}"/>
              </a:ext>
            </a:extLst>
          </p:cNvPr>
          <p:cNvPicPr>
            <a:picLocks noChangeAspect="1"/>
          </p:cNvPicPr>
          <p:nvPr/>
        </p:nvPicPr>
        <p:blipFill>
          <a:blip r:embed="rId3"/>
          <a:stretch>
            <a:fillRect/>
          </a:stretch>
        </p:blipFill>
        <p:spPr>
          <a:xfrm>
            <a:off x="6236763" y="545144"/>
            <a:ext cx="4538243" cy="5585530"/>
          </a:xfrm>
          <a:prstGeom prst="rect">
            <a:avLst/>
          </a:prstGeom>
        </p:spPr>
      </p:pic>
      <p:pic>
        <p:nvPicPr>
          <p:cNvPr id="2" name="Picture 1">
            <a:extLst>
              <a:ext uri="{FF2B5EF4-FFF2-40B4-BE49-F238E27FC236}">
                <a16:creationId xmlns:a16="http://schemas.microsoft.com/office/drawing/2014/main" id="{A8B20C7D-9A60-48F7-AA60-FA0DC7D78D07}"/>
              </a:ext>
            </a:extLst>
          </p:cNvPr>
          <p:cNvPicPr>
            <a:picLocks noChangeAspect="1"/>
          </p:cNvPicPr>
          <p:nvPr/>
        </p:nvPicPr>
        <p:blipFill>
          <a:blip r:embed="rId4"/>
          <a:stretch>
            <a:fillRect/>
          </a:stretch>
        </p:blipFill>
        <p:spPr>
          <a:xfrm>
            <a:off x="1042219" y="545144"/>
            <a:ext cx="5194544" cy="5585530"/>
          </a:xfrm>
          <a:prstGeom prst="rect">
            <a:avLst/>
          </a:prstGeom>
        </p:spPr>
      </p:pic>
      <p:sp>
        <p:nvSpPr>
          <p:cNvPr id="10" name="Rectangle 9">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92032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8792</TotalTime>
  <Words>2400</Words>
  <Application>Microsoft Office PowerPoint</Application>
  <PresentationFormat>Widescreen</PresentationFormat>
  <Paragraphs>251</Paragraphs>
  <Slides>48</Slides>
  <Notes>16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48</vt:i4>
      </vt:variant>
    </vt:vector>
  </HeadingPairs>
  <TitlesOfParts>
    <vt:vector size="64" baseType="lpstr">
      <vt:lpstr>AdvP3E010A</vt:lpstr>
      <vt:lpstr>AdvP7C2E</vt:lpstr>
      <vt:lpstr>AdvTT4ff65459</vt:lpstr>
      <vt:lpstr>Arial</vt:lpstr>
      <vt:lpstr>Calibri</vt:lpstr>
      <vt:lpstr>Calibri Light</vt:lpstr>
      <vt:lpstr>Futura</vt:lpstr>
      <vt:lpstr>Open Sans</vt:lpstr>
      <vt:lpstr>Palatino Linotype</vt:lpstr>
      <vt:lpstr>Palatino-Italic</vt:lpstr>
      <vt:lpstr>Palatino-Roman</vt:lpstr>
      <vt:lpstr>Times New Roman</vt:lpstr>
      <vt:lpstr>TimesNewRomanBold</vt:lpstr>
      <vt:lpstr>TimesNewRomanRegular</vt:lpstr>
      <vt:lpstr>Wingdings</vt:lpstr>
      <vt:lpstr>Retrospect</vt:lpstr>
      <vt:lpstr>Chest imaging </vt:lpstr>
      <vt:lpstr>A 26-year-old woman with malaise and night sweats.</vt:lpstr>
      <vt:lpstr>Objectives</vt:lpstr>
      <vt:lpstr>Pulmonary collapse</vt:lpstr>
      <vt:lpstr>General signs of lobar collapse</vt:lpstr>
      <vt:lpstr>PowerPoint Presentation</vt:lpstr>
      <vt:lpstr>PowerPoint Presentation</vt:lpstr>
      <vt:lpstr>PowerPoint Presentation</vt:lpstr>
      <vt:lpstr>PowerPoint Presentation</vt:lpstr>
      <vt:lpstr>PowerPoint Presentation</vt:lpstr>
      <vt:lpstr>PowerPoint Presentation</vt:lpstr>
      <vt:lpstr>Solitary pulmonary nodule or mass</vt:lpstr>
      <vt:lpstr>Differential diagnosis of solitary pulmonary nodule</vt:lpstr>
      <vt:lpstr> Features associated with a higher likelihood of malignancy</vt:lpstr>
      <vt:lpstr>Features associated with a lower likelihood of malignancy</vt:lpstr>
      <vt:lpstr>PowerPoint Presentation</vt:lpstr>
      <vt:lpstr>Imaging investigations</vt:lpstr>
      <vt:lpstr>FDG-PET</vt:lpstr>
      <vt:lpstr>Multiple pulmonary nodules</vt:lpstr>
      <vt:lpstr>Metastases </vt:lpstr>
      <vt:lpstr>Lung abscess </vt:lpstr>
      <vt:lpstr>Imaging appearance</vt:lpstr>
      <vt:lpstr>PowerPoint Presentation</vt:lpstr>
      <vt:lpstr>Hydatid cyst</vt:lpstr>
      <vt:lpstr>Radiological features</vt:lpstr>
      <vt:lpstr>PowerPoint Presentation</vt:lpstr>
      <vt:lpstr>PowerPoint Presentation</vt:lpstr>
      <vt:lpstr>PowerPoint Presentation</vt:lpstr>
      <vt:lpstr>PowerPoint Presentation</vt:lpstr>
      <vt:lpstr>PowerPoint Presentation</vt:lpstr>
      <vt:lpstr>Mediastinal masses</vt:lpstr>
      <vt:lpstr>Common causes of mediastinal masses</vt:lpstr>
      <vt:lpstr>PowerPoint Presentation</vt:lpstr>
      <vt:lpstr>Hilar disorders </vt:lpstr>
      <vt:lpstr>PowerPoint Presentation</vt:lpstr>
      <vt:lpstr>PowerPoint Presentation</vt:lpstr>
      <vt:lpstr>Pleural disorders</vt:lpstr>
      <vt:lpstr>Pleural effusion</vt:lpstr>
      <vt:lpstr>Causes of pleural effusion</vt:lpstr>
      <vt:lpstr>PowerPoint Presentation</vt:lpstr>
      <vt:lpstr>Pneumothorax</vt:lpstr>
      <vt:lpstr>Tension pneumothorax</vt:lpstr>
      <vt:lpstr>PowerPoint Presentation</vt:lpstr>
      <vt:lpstr>PowerPoint Presentation</vt:lpstr>
      <vt:lpstr>Causes of pneumothorax</vt:lpstr>
      <vt:lpstr>A 26-year-old woman with malaise and night sweats.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imaging </dc:title>
  <dc:creator>DELL</dc:creator>
  <cp:lastModifiedBy>Loay Fakhir</cp:lastModifiedBy>
  <cp:revision>59</cp:revision>
  <dcterms:created xsi:type="dcterms:W3CDTF">2021-10-29T20:10:55Z</dcterms:created>
  <dcterms:modified xsi:type="dcterms:W3CDTF">2021-11-28T06:57:09Z</dcterms:modified>
</cp:coreProperties>
</file>